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64" r:id="rId3"/>
    <p:sldId id="267" r:id="rId4"/>
    <p:sldId id="309" r:id="rId5"/>
    <p:sldId id="274" r:id="rId6"/>
    <p:sldId id="313" r:id="rId7"/>
    <p:sldId id="278" r:id="rId8"/>
    <p:sldId id="279" r:id="rId9"/>
    <p:sldId id="310" r:id="rId10"/>
    <p:sldId id="269" r:id="rId11"/>
    <p:sldId id="285" r:id="rId12"/>
    <p:sldId id="282" r:id="rId13"/>
    <p:sldId id="283" r:id="rId14"/>
    <p:sldId id="284" r:id="rId15"/>
    <p:sldId id="286" r:id="rId16"/>
    <p:sldId id="291" r:id="rId17"/>
    <p:sldId id="292" r:id="rId18"/>
    <p:sldId id="294" r:id="rId19"/>
    <p:sldId id="295" r:id="rId20"/>
    <p:sldId id="293" r:id="rId21"/>
    <p:sldId id="296" r:id="rId22"/>
    <p:sldId id="299" r:id="rId23"/>
    <p:sldId id="301" r:id="rId24"/>
    <p:sldId id="302" r:id="rId25"/>
    <p:sldId id="306" r:id="rId26"/>
    <p:sldId id="303" r:id="rId27"/>
    <p:sldId id="307" r:id="rId28"/>
    <p:sldId id="287" r:id="rId29"/>
    <p:sldId id="312" r:id="rId30"/>
    <p:sldId id="288" r:id="rId31"/>
    <p:sldId id="31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CD32"/>
    <a:srgbClr val="F5FFFA"/>
    <a:srgbClr val="ADFF2F"/>
    <a:srgbClr val="F0FFF0"/>
    <a:srgbClr val="228B22"/>
    <a:srgbClr val="84C12F"/>
    <a:srgbClr val="2FA04B"/>
    <a:srgbClr val="3CB371"/>
    <a:srgbClr val="FF8C00"/>
    <a:srgbClr val="FFA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41" autoAdjust="0"/>
    <p:restoredTop sz="94660"/>
  </p:normalViewPr>
  <p:slideViewPr>
    <p:cSldViewPr snapToGrid="0">
      <p:cViewPr>
        <p:scale>
          <a:sx n="50" d="100"/>
          <a:sy n="50" d="100"/>
        </p:scale>
        <p:origin x="1332"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E7594D-531B-44F3-9177-F48E17B3E305}"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A23597F5-A3C6-46E4-AC54-8F1866B7FED5}">
      <dgm:prSet/>
      <dgm:spPr>
        <a:noFill/>
      </dgm:spPr>
      <dgm:t>
        <a:bodyPr/>
        <a:lstStyle/>
        <a:p>
          <a:pPr rtl="0"/>
          <a:r>
            <a:rPr lang="en-US" b="1" dirty="0" smtClean="0"/>
            <a:t>Absorption</a:t>
          </a:r>
          <a:endParaRPr lang="en-US" dirty="0"/>
        </a:p>
      </dgm:t>
    </dgm:pt>
    <dgm:pt modelId="{1EF0AB82-E107-44FA-9A22-B19FA70FF529}" type="parTrans" cxnId="{5E5B5AF6-A183-49F8-927C-6BCDD04B06FC}">
      <dgm:prSet/>
      <dgm:spPr/>
      <dgm:t>
        <a:bodyPr/>
        <a:lstStyle/>
        <a:p>
          <a:endParaRPr lang="en-US"/>
        </a:p>
      </dgm:t>
    </dgm:pt>
    <dgm:pt modelId="{3A17AA15-7404-41C2-A7D2-D655C4D64D0F}" type="sibTrans" cxnId="{5E5B5AF6-A183-49F8-927C-6BCDD04B06FC}">
      <dgm:prSet/>
      <dgm:spPr/>
      <dgm:t>
        <a:bodyPr/>
        <a:lstStyle/>
        <a:p>
          <a:endParaRPr lang="en-US"/>
        </a:p>
      </dgm:t>
    </dgm:pt>
    <dgm:pt modelId="{7F7EA6F4-0C9A-4526-8C31-B2666DE1DDEC}">
      <dgm:prSet/>
      <dgm:spPr>
        <a:noFill/>
      </dgm:spPr>
      <dgm:t>
        <a:bodyPr/>
        <a:lstStyle/>
        <a:p>
          <a:pPr rtl="0"/>
          <a:r>
            <a:rPr lang="en-US" b="1" smtClean="0"/>
            <a:t>Detoxification</a:t>
          </a:r>
          <a:endParaRPr lang="en-US"/>
        </a:p>
      </dgm:t>
    </dgm:pt>
    <dgm:pt modelId="{A923179B-753E-4E88-A8E7-884DE87AC7C3}" type="parTrans" cxnId="{607A14AE-E668-4E1B-833D-EE0368AD76C8}">
      <dgm:prSet/>
      <dgm:spPr/>
      <dgm:t>
        <a:bodyPr/>
        <a:lstStyle/>
        <a:p>
          <a:endParaRPr lang="en-US"/>
        </a:p>
      </dgm:t>
    </dgm:pt>
    <dgm:pt modelId="{680694D2-2A54-4097-A072-3863EC5085BD}" type="sibTrans" cxnId="{607A14AE-E668-4E1B-833D-EE0368AD76C8}">
      <dgm:prSet/>
      <dgm:spPr/>
      <dgm:t>
        <a:bodyPr/>
        <a:lstStyle/>
        <a:p>
          <a:endParaRPr lang="en-US"/>
        </a:p>
      </dgm:t>
    </dgm:pt>
    <dgm:pt modelId="{9D300513-BB22-41AF-8B28-DC7C47B92F0D}">
      <dgm:prSet/>
      <dgm:spPr>
        <a:noFill/>
      </dgm:spPr>
      <dgm:t>
        <a:bodyPr/>
        <a:lstStyle/>
        <a:p>
          <a:pPr rtl="0"/>
          <a:r>
            <a:rPr lang="en-US" b="1" dirty="0" smtClean="0"/>
            <a:t>Kidney filtration</a:t>
          </a:r>
          <a:endParaRPr lang="en-US" dirty="0"/>
        </a:p>
      </dgm:t>
    </dgm:pt>
    <dgm:pt modelId="{905085DD-B5F8-4F4B-BC38-83A361E8AC35}" type="parTrans" cxnId="{3ACFDB15-9474-4F22-915A-D8472FF034DB}">
      <dgm:prSet/>
      <dgm:spPr/>
      <dgm:t>
        <a:bodyPr/>
        <a:lstStyle/>
        <a:p>
          <a:endParaRPr lang="en-US"/>
        </a:p>
      </dgm:t>
    </dgm:pt>
    <dgm:pt modelId="{EDEACC6E-2688-4662-9042-B33883663D8A}" type="sibTrans" cxnId="{3ACFDB15-9474-4F22-915A-D8472FF034DB}">
      <dgm:prSet/>
      <dgm:spPr/>
      <dgm:t>
        <a:bodyPr/>
        <a:lstStyle/>
        <a:p>
          <a:endParaRPr lang="en-US"/>
        </a:p>
      </dgm:t>
    </dgm:pt>
    <dgm:pt modelId="{EDF54F25-29B4-455B-8018-8718F038359D}">
      <dgm:prSet/>
      <dgm:spPr>
        <a:noFill/>
      </dgm:spPr>
      <dgm:t>
        <a:bodyPr/>
        <a:lstStyle/>
        <a:p>
          <a:pPr rtl="0"/>
          <a:r>
            <a:rPr lang="en-US" b="1" dirty="0" smtClean="0">
              <a:latin typeface="Times New Roman" panose="02020603050405020304" pitchFamily="18" charset="0"/>
              <a:cs typeface="Times New Roman" panose="02020603050405020304" pitchFamily="18" charset="0"/>
            </a:rPr>
            <a:t>Elimination</a:t>
          </a:r>
          <a:endParaRPr lang="en-US" b="1" dirty="0">
            <a:latin typeface="Times New Roman" panose="02020603050405020304" pitchFamily="18" charset="0"/>
            <a:cs typeface="Times New Roman" panose="02020603050405020304" pitchFamily="18" charset="0"/>
          </a:endParaRPr>
        </a:p>
      </dgm:t>
    </dgm:pt>
    <dgm:pt modelId="{CF93CDD7-F357-45C0-ADB2-447B07173FA7}" type="parTrans" cxnId="{AA7C3203-E99E-480C-8D18-8D9BEA3699F6}">
      <dgm:prSet/>
      <dgm:spPr/>
      <dgm:t>
        <a:bodyPr/>
        <a:lstStyle/>
        <a:p>
          <a:endParaRPr lang="en-US"/>
        </a:p>
      </dgm:t>
    </dgm:pt>
    <dgm:pt modelId="{3C1BC55D-52BA-4402-8A75-9D9C898BAE00}" type="sibTrans" cxnId="{AA7C3203-E99E-480C-8D18-8D9BEA3699F6}">
      <dgm:prSet/>
      <dgm:spPr/>
      <dgm:t>
        <a:bodyPr/>
        <a:lstStyle/>
        <a:p>
          <a:endParaRPr lang="en-US"/>
        </a:p>
      </dgm:t>
    </dgm:pt>
    <dgm:pt modelId="{715F5532-2178-42F5-8D6A-2060B4B85BF1}" type="pres">
      <dgm:prSet presAssocID="{16E7594D-531B-44F3-9177-F48E17B3E305}" presName="linearFlow" presStyleCnt="0">
        <dgm:presLayoutVars>
          <dgm:resizeHandles val="exact"/>
        </dgm:presLayoutVars>
      </dgm:prSet>
      <dgm:spPr/>
      <dgm:t>
        <a:bodyPr/>
        <a:lstStyle/>
        <a:p>
          <a:endParaRPr lang="en-US"/>
        </a:p>
      </dgm:t>
    </dgm:pt>
    <dgm:pt modelId="{2A633F48-B26D-4D37-AD76-181119FAB1F0}" type="pres">
      <dgm:prSet presAssocID="{A23597F5-A3C6-46E4-AC54-8F1866B7FED5}" presName="node" presStyleLbl="node1" presStyleIdx="0" presStyleCnt="4">
        <dgm:presLayoutVars>
          <dgm:bulletEnabled val="1"/>
        </dgm:presLayoutVars>
      </dgm:prSet>
      <dgm:spPr/>
      <dgm:t>
        <a:bodyPr/>
        <a:lstStyle/>
        <a:p>
          <a:endParaRPr lang="en-US"/>
        </a:p>
      </dgm:t>
    </dgm:pt>
    <dgm:pt modelId="{F1D082F7-8CDC-4FF7-BD3F-6AFA0A10FAE6}" type="pres">
      <dgm:prSet presAssocID="{3A17AA15-7404-41C2-A7D2-D655C4D64D0F}" presName="sibTrans" presStyleLbl="sibTrans2D1" presStyleIdx="0" presStyleCnt="3"/>
      <dgm:spPr/>
      <dgm:t>
        <a:bodyPr/>
        <a:lstStyle/>
        <a:p>
          <a:endParaRPr lang="en-US"/>
        </a:p>
      </dgm:t>
    </dgm:pt>
    <dgm:pt modelId="{C8DCE315-9875-435B-8B61-5CA6DA8E3E7D}" type="pres">
      <dgm:prSet presAssocID="{3A17AA15-7404-41C2-A7D2-D655C4D64D0F}" presName="connectorText" presStyleLbl="sibTrans2D1" presStyleIdx="0" presStyleCnt="3"/>
      <dgm:spPr/>
      <dgm:t>
        <a:bodyPr/>
        <a:lstStyle/>
        <a:p>
          <a:endParaRPr lang="en-US"/>
        </a:p>
      </dgm:t>
    </dgm:pt>
    <dgm:pt modelId="{7454E887-FC54-46D9-8FAE-C69D932474BF}" type="pres">
      <dgm:prSet presAssocID="{7F7EA6F4-0C9A-4526-8C31-B2666DE1DDEC}" presName="node" presStyleLbl="node1" presStyleIdx="1" presStyleCnt="4">
        <dgm:presLayoutVars>
          <dgm:bulletEnabled val="1"/>
        </dgm:presLayoutVars>
      </dgm:prSet>
      <dgm:spPr/>
      <dgm:t>
        <a:bodyPr/>
        <a:lstStyle/>
        <a:p>
          <a:endParaRPr lang="en-US"/>
        </a:p>
      </dgm:t>
    </dgm:pt>
    <dgm:pt modelId="{16A7B24F-C305-43E7-8DA0-B05504B8E28A}" type="pres">
      <dgm:prSet presAssocID="{680694D2-2A54-4097-A072-3863EC5085BD}" presName="sibTrans" presStyleLbl="sibTrans2D1" presStyleIdx="1" presStyleCnt="3"/>
      <dgm:spPr/>
      <dgm:t>
        <a:bodyPr/>
        <a:lstStyle/>
        <a:p>
          <a:endParaRPr lang="en-US"/>
        </a:p>
      </dgm:t>
    </dgm:pt>
    <dgm:pt modelId="{242FBA2F-528C-48BA-8258-7E92659F86B8}" type="pres">
      <dgm:prSet presAssocID="{680694D2-2A54-4097-A072-3863EC5085BD}" presName="connectorText" presStyleLbl="sibTrans2D1" presStyleIdx="1" presStyleCnt="3"/>
      <dgm:spPr/>
      <dgm:t>
        <a:bodyPr/>
        <a:lstStyle/>
        <a:p>
          <a:endParaRPr lang="en-US"/>
        </a:p>
      </dgm:t>
    </dgm:pt>
    <dgm:pt modelId="{73A8230C-F0D9-4678-B662-53F2B190F753}" type="pres">
      <dgm:prSet presAssocID="{9D300513-BB22-41AF-8B28-DC7C47B92F0D}" presName="node" presStyleLbl="node1" presStyleIdx="2" presStyleCnt="4">
        <dgm:presLayoutVars>
          <dgm:bulletEnabled val="1"/>
        </dgm:presLayoutVars>
      </dgm:prSet>
      <dgm:spPr/>
      <dgm:t>
        <a:bodyPr/>
        <a:lstStyle/>
        <a:p>
          <a:endParaRPr lang="en-US"/>
        </a:p>
      </dgm:t>
    </dgm:pt>
    <dgm:pt modelId="{285E4432-F86E-4569-8430-7B4115595613}" type="pres">
      <dgm:prSet presAssocID="{EDEACC6E-2688-4662-9042-B33883663D8A}" presName="sibTrans" presStyleLbl="sibTrans2D1" presStyleIdx="2" presStyleCnt="3"/>
      <dgm:spPr/>
      <dgm:t>
        <a:bodyPr/>
        <a:lstStyle/>
        <a:p>
          <a:endParaRPr lang="en-US"/>
        </a:p>
      </dgm:t>
    </dgm:pt>
    <dgm:pt modelId="{0FC2430B-F2AC-4FAF-87DD-FDBC639D6375}" type="pres">
      <dgm:prSet presAssocID="{EDEACC6E-2688-4662-9042-B33883663D8A}" presName="connectorText" presStyleLbl="sibTrans2D1" presStyleIdx="2" presStyleCnt="3"/>
      <dgm:spPr/>
      <dgm:t>
        <a:bodyPr/>
        <a:lstStyle/>
        <a:p>
          <a:endParaRPr lang="en-US"/>
        </a:p>
      </dgm:t>
    </dgm:pt>
    <dgm:pt modelId="{86D11150-95E1-4E4A-B5BB-3C9DA748F161}" type="pres">
      <dgm:prSet presAssocID="{EDF54F25-29B4-455B-8018-8718F038359D}" presName="node" presStyleLbl="node1" presStyleIdx="3" presStyleCnt="4">
        <dgm:presLayoutVars>
          <dgm:bulletEnabled val="1"/>
        </dgm:presLayoutVars>
      </dgm:prSet>
      <dgm:spPr/>
      <dgm:t>
        <a:bodyPr/>
        <a:lstStyle/>
        <a:p>
          <a:endParaRPr lang="en-US"/>
        </a:p>
      </dgm:t>
    </dgm:pt>
  </dgm:ptLst>
  <dgm:cxnLst>
    <dgm:cxn modelId="{095921FF-FBFE-43CE-812D-B6F375F64C97}" type="presOf" srcId="{680694D2-2A54-4097-A072-3863EC5085BD}" destId="{242FBA2F-528C-48BA-8258-7E92659F86B8}" srcOrd="1" destOrd="0" presId="urn:microsoft.com/office/officeart/2005/8/layout/process2"/>
    <dgm:cxn modelId="{2AFDBA03-92E5-439B-BE36-945A26584D16}" type="presOf" srcId="{16E7594D-531B-44F3-9177-F48E17B3E305}" destId="{715F5532-2178-42F5-8D6A-2060B4B85BF1}" srcOrd="0" destOrd="0" presId="urn:microsoft.com/office/officeart/2005/8/layout/process2"/>
    <dgm:cxn modelId="{9A649695-0F64-4272-B9DD-7C856724CEBB}" type="presOf" srcId="{3A17AA15-7404-41C2-A7D2-D655C4D64D0F}" destId="{C8DCE315-9875-435B-8B61-5CA6DA8E3E7D}" srcOrd="1" destOrd="0" presId="urn:microsoft.com/office/officeart/2005/8/layout/process2"/>
    <dgm:cxn modelId="{4BD6C362-E2B4-4D91-9EDA-2BF42874A004}" type="presOf" srcId="{EDF54F25-29B4-455B-8018-8718F038359D}" destId="{86D11150-95E1-4E4A-B5BB-3C9DA748F161}" srcOrd="0" destOrd="0" presId="urn:microsoft.com/office/officeart/2005/8/layout/process2"/>
    <dgm:cxn modelId="{664FE8F8-9BB2-4DE8-9E61-7B397E0BFAA5}" type="presOf" srcId="{EDEACC6E-2688-4662-9042-B33883663D8A}" destId="{0FC2430B-F2AC-4FAF-87DD-FDBC639D6375}" srcOrd="1" destOrd="0" presId="urn:microsoft.com/office/officeart/2005/8/layout/process2"/>
    <dgm:cxn modelId="{1FCAEB0C-EA78-4D16-866E-EB0ECC9E40FD}" type="presOf" srcId="{680694D2-2A54-4097-A072-3863EC5085BD}" destId="{16A7B24F-C305-43E7-8DA0-B05504B8E28A}" srcOrd="0" destOrd="0" presId="urn:microsoft.com/office/officeart/2005/8/layout/process2"/>
    <dgm:cxn modelId="{2CC73671-7819-4C5D-9CC4-AA55977D6573}" type="presOf" srcId="{7F7EA6F4-0C9A-4526-8C31-B2666DE1DDEC}" destId="{7454E887-FC54-46D9-8FAE-C69D932474BF}" srcOrd="0" destOrd="0" presId="urn:microsoft.com/office/officeart/2005/8/layout/process2"/>
    <dgm:cxn modelId="{5E5B5AF6-A183-49F8-927C-6BCDD04B06FC}" srcId="{16E7594D-531B-44F3-9177-F48E17B3E305}" destId="{A23597F5-A3C6-46E4-AC54-8F1866B7FED5}" srcOrd="0" destOrd="0" parTransId="{1EF0AB82-E107-44FA-9A22-B19FA70FF529}" sibTransId="{3A17AA15-7404-41C2-A7D2-D655C4D64D0F}"/>
    <dgm:cxn modelId="{1D1E2A86-3973-4320-8E5A-A14BFE7968D6}" type="presOf" srcId="{3A17AA15-7404-41C2-A7D2-D655C4D64D0F}" destId="{F1D082F7-8CDC-4FF7-BD3F-6AFA0A10FAE6}" srcOrd="0" destOrd="0" presId="urn:microsoft.com/office/officeart/2005/8/layout/process2"/>
    <dgm:cxn modelId="{C2168C30-8F0D-486C-B503-9C69B82FDE81}" type="presOf" srcId="{A23597F5-A3C6-46E4-AC54-8F1866B7FED5}" destId="{2A633F48-B26D-4D37-AD76-181119FAB1F0}" srcOrd="0" destOrd="0" presId="urn:microsoft.com/office/officeart/2005/8/layout/process2"/>
    <dgm:cxn modelId="{940E3D9E-091E-4952-BAF7-C4096D25F114}" type="presOf" srcId="{9D300513-BB22-41AF-8B28-DC7C47B92F0D}" destId="{73A8230C-F0D9-4678-B662-53F2B190F753}" srcOrd="0" destOrd="0" presId="urn:microsoft.com/office/officeart/2005/8/layout/process2"/>
    <dgm:cxn modelId="{607A14AE-E668-4E1B-833D-EE0368AD76C8}" srcId="{16E7594D-531B-44F3-9177-F48E17B3E305}" destId="{7F7EA6F4-0C9A-4526-8C31-B2666DE1DDEC}" srcOrd="1" destOrd="0" parTransId="{A923179B-753E-4E88-A8E7-884DE87AC7C3}" sibTransId="{680694D2-2A54-4097-A072-3863EC5085BD}"/>
    <dgm:cxn modelId="{AA7C3203-E99E-480C-8D18-8D9BEA3699F6}" srcId="{16E7594D-531B-44F3-9177-F48E17B3E305}" destId="{EDF54F25-29B4-455B-8018-8718F038359D}" srcOrd="3" destOrd="0" parTransId="{CF93CDD7-F357-45C0-ADB2-447B07173FA7}" sibTransId="{3C1BC55D-52BA-4402-8A75-9D9C898BAE00}"/>
    <dgm:cxn modelId="{3ACFDB15-9474-4F22-915A-D8472FF034DB}" srcId="{16E7594D-531B-44F3-9177-F48E17B3E305}" destId="{9D300513-BB22-41AF-8B28-DC7C47B92F0D}" srcOrd="2" destOrd="0" parTransId="{905085DD-B5F8-4F4B-BC38-83A361E8AC35}" sibTransId="{EDEACC6E-2688-4662-9042-B33883663D8A}"/>
    <dgm:cxn modelId="{9E884377-BF24-4763-97F8-72B9A4094D1F}" type="presOf" srcId="{EDEACC6E-2688-4662-9042-B33883663D8A}" destId="{285E4432-F86E-4569-8430-7B4115595613}" srcOrd="0" destOrd="0" presId="urn:microsoft.com/office/officeart/2005/8/layout/process2"/>
    <dgm:cxn modelId="{484BD660-06C0-4AF1-A8D1-4F9C8E7115AE}" type="presParOf" srcId="{715F5532-2178-42F5-8D6A-2060B4B85BF1}" destId="{2A633F48-B26D-4D37-AD76-181119FAB1F0}" srcOrd="0" destOrd="0" presId="urn:microsoft.com/office/officeart/2005/8/layout/process2"/>
    <dgm:cxn modelId="{1F1847A5-8029-4E0D-9FAE-EE901366BA2D}" type="presParOf" srcId="{715F5532-2178-42F5-8D6A-2060B4B85BF1}" destId="{F1D082F7-8CDC-4FF7-BD3F-6AFA0A10FAE6}" srcOrd="1" destOrd="0" presId="urn:microsoft.com/office/officeart/2005/8/layout/process2"/>
    <dgm:cxn modelId="{B2206086-0BBA-4AA1-A25D-04D18C66C6EA}" type="presParOf" srcId="{F1D082F7-8CDC-4FF7-BD3F-6AFA0A10FAE6}" destId="{C8DCE315-9875-435B-8B61-5CA6DA8E3E7D}" srcOrd="0" destOrd="0" presId="urn:microsoft.com/office/officeart/2005/8/layout/process2"/>
    <dgm:cxn modelId="{AE403100-C9F4-4906-8EFE-3EF443FADE80}" type="presParOf" srcId="{715F5532-2178-42F5-8D6A-2060B4B85BF1}" destId="{7454E887-FC54-46D9-8FAE-C69D932474BF}" srcOrd="2" destOrd="0" presId="urn:microsoft.com/office/officeart/2005/8/layout/process2"/>
    <dgm:cxn modelId="{A4909DC2-7762-46E7-BE71-B75B4E7ECDF3}" type="presParOf" srcId="{715F5532-2178-42F5-8D6A-2060B4B85BF1}" destId="{16A7B24F-C305-43E7-8DA0-B05504B8E28A}" srcOrd="3" destOrd="0" presId="urn:microsoft.com/office/officeart/2005/8/layout/process2"/>
    <dgm:cxn modelId="{2E1778E5-83B0-480E-B1A4-EA7C1E4D75F2}" type="presParOf" srcId="{16A7B24F-C305-43E7-8DA0-B05504B8E28A}" destId="{242FBA2F-528C-48BA-8258-7E92659F86B8}" srcOrd="0" destOrd="0" presId="urn:microsoft.com/office/officeart/2005/8/layout/process2"/>
    <dgm:cxn modelId="{486426FE-C7F8-42A7-8CCB-CBEB7B60394A}" type="presParOf" srcId="{715F5532-2178-42F5-8D6A-2060B4B85BF1}" destId="{73A8230C-F0D9-4678-B662-53F2B190F753}" srcOrd="4" destOrd="0" presId="urn:microsoft.com/office/officeart/2005/8/layout/process2"/>
    <dgm:cxn modelId="{CB6ABD53-1FD2-4261-9ACB-C9830E4AC65C}" type="presParOf" srcId="{715F5532-2178-42F5-8D6A-2060B4B85BF1}" destId="{285E4432-F86E-4569-8430-7B4115595613}" srcOrd="5" destOrd="0" presId="urn:microsoft.com/office/officeart/2005/8/layout/process2"/>
    <dgm:cxn modelId="{06F4FC30-AE59-4B6F-BD5D-F90473F6BD09}" type="presParOf" srcId="{285E4432-F86E-4569-8430-7B4115595613}" destId="{0FC2430B-F2AC-4FAF-87DD-FDBC639D6375}" srcOrd="0" destOrd="0" presId="urn:microsoft.com/office/officeart/2005/8/layout/process2"/>
    <dgm:cxn modelId="{C332F84C-3A55-46B5-B74D-A4F19BF50BBD}" type="presParOf" srcId="{715F5532-2178-42F5-8D6A-2060B4B85BF1}" destId="{86D11150-95E1-4E4A-B5BB-3C9DA748F161}"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6FF229-0FE7-4EB7-ABB2-C29EB0E877A2}"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F10D4AC4-5D35-43B3-99AA-0EA8AC2C592A}">
      <dgm:prSet custT="1"/>
      <dgm:spPr>
        <a:gradFill rotWithShape="0">
          <a:gsLst>
            <a:gs pos="1000">
              <a:srgbClr val="228B22"/>
            </a:gs>
            <a:gs pos="100000">
              <a:srgbClr val="228B22"/>
            </a:gs>
          </a:gsLst>
          <a:lin ang="2700000" scaled="1"/>
        </a:gradFill>
        <a:scene3d>
          <a:camera prst="perspectiveFront"/>
          <a:lightRig rig="threePt" dir="t"/>
        </a:scene3d>
        <a:sp3d>
          <a:bevelT/>
          <a:bevelB/>
        </a:sp3d>
      </dgm:spPr>
      <dgm:t>
        <a:bodyPr/>
        <a:lstStyle/>
        <a:p>
          <a:pPr algn="ctr" rtl="0"/>
          <a:r>
            <a:rPr lang="en-US" sz="2400" b="1" dirty="0" smtClean="0">
              <a:solidFill>
                <a:srgbClr val="003300"/>
              </a:solidFill>
              <a:latin typeface="Times New Roman" panose="02020603050405020304" pitchFamily="18" charset="0"/>
              <a:cs typeface="Times New Roman" panose="02020603050405020304" pitchFamily="18" charset="0"/>
            </a:rPr>
            <a:t>Selection and </a:t>
          </a:r>
          <a:r>
            <a:rPr lang="en-US" sz="2000" b="1" dirty="0" smtClean="0">
              <a:solidFill>
                <a:srgbClr val="003300"/>
              </a:solidFill>
              <a:latin typeface="Times New Roman" panose="02020603050405020304" pitchFamily="18" charset="0"/>
              <a:cs typeface="Times New Roman" panose="02020603050405020304" pitchFamily="18" charset="0"/>
            </a:rPr>
            <a:t>Sourcing</a:t>
          </a:r>
          <a:r>
            <a:rPr lang="en-US" sz="2400" b="1" dirty="0" smtClean="0">
              <a:solidFill>
                <a:srgbClr val="003300"/>
              </a:solidFill>
              <a:latin typeface="Times New Roman" panose="02020603050405020304" pitchFamily="18" charset="0"/>
              <a:cs typeface="Times New Roman" panose="02020603050405020304" pitchFamily="18" charset="0"/>
            </a:rPr>
            <a:t> of Ingredients</a:t>
          </a:r>
          <a:endParaRPr lang="en-US" sz="2400" b="1" dirty="0">
            <a:solidFill>
              <a:srgbClr val="003300"/>
            </a:solidFill>
            <a:latin typeface="Times New Roman" panose="02020603050405020304" pitchFamily="18" charset="0"/>
            <a:cs typeface="Times New Roman" panose="02020603050405020304" pitchFamily="18" charset="0"/>
          </a:endParaRPr>
        </a:p>
      </dgm:t>
    </dgm:pt>
    <dgm:pt modelId="{295B5024-138B-417C-BA16-C1CEE6AA831F}" type="parTrans" cxnId="{6348A605-5F5D-4F32-A624-13D9F06A1DDA}">
      <dgm:prSet/>
      <dgm:spPr/>
      <dgm:t>
        <a:bodyPr/>
        <a:lstStyle/>
        <a:p>
          <a:endParaRPr lang="en-US"/>
        </a:p>
      </dgm:t>
    </dgm:pt>
    <dgm:pt modelId="{0CE92C33-BDC0-49F9-A7CD-C9688ED201CE}" type="sibTrans" cxnId="{6348A605-5F5D-4F32-A624-13D9F06A1DDA}">
      <dgm:prSet/>
      <dgm:spPr/>
      <dgm:t>
        <a:bodyPr/>
        <a:lstStyle/>
        <a:p>
          <a:endParaRPr lang="en-US"/>
        </a:p>
      </dgm:t>
    </dgm:pt>
    <dgm:pt modelId="{E30E654E-493F-45A5-9EB1-F4AD9B9142BB}">
      <dgm:prSet custT="1"/>
      <dgm:spPr>
        <a:gradFill rotWithShape="0">
          <a:gsLst>
            <a:gs pos="1000">
              <a:srgbClr val="228B22"/>
            </a:gs>
            <a:gs pos="100000">
              <a:srgbClr val="3CB371"/>
            </a:gs>
          </a:gsLst>
          <a:lin ang="2700000" scaled="1"/>
        </a:gradFill>
        <a:scene3d>
          <a:camera prst="perspectiveFront"/>
          <a:lightRig rig="threePt" dir="t"/>
        </a:scene3d>
        <a:sp3d>
          <a:bevelT/>
        </a:sp3d>
      </dgm:spPr>
      <dgm:t>
        <a:bodyPr/>
        <a:lstStyle/>
        <a:p>
          <a:pPr algn="ctr" rtl="0"/>
          <a:r>
            <a:rPr lang="en-US" sz="2000" b="1" dirty="0" smtClean="0">
              <a:solidFill>
                <a:srgbClr val="003300"/>
              </a:solidFill>
              <a:latin typeface="Times New Roman" panose="02020603050405020304" pitchFamily="18" charset="0"/>
              <a:cs typeface="Times New Roman" panose="02020603050405020304" pitchFamily="18" charset="0"/>
            </a:rPr>
            <a:t>Drying </a:t>
          </a:r>
          <a:endParaRPr lang="en-US" sz="2000" b="1" dirty="0">
            <a:solidFill>
              <a:srgbClr val="003300"/>
            </a:solidFill>
            <a:latin typeface="Times New Roman" panose="02020603050405020304" pitchFamily="18" charset="0"/>
            <a:cs typeface="Times New Roman" panose="02020603050405020304" pitchFamily="18" charset="0"/>
          </a:endParaRPr>
        </a:p>
      </dgm:t>
    </dgm:pt>
    <dgm:pt modelId="{21068C01-8815-4F58-AB73-294451C0AFEF}" type="parTrans" cxnId="{9B68AFFE-AFE5-496D-861C-B6ED7CBF2D40}">
      <dgm:prSet/>
      <dgm:spPr/>
      <dgm:t>
        <a:bodyPr/>
        <a:lstStyle/>
        <a:p>
          <a:endParaRPr lang="en-US"/>
        </a:p>
      </dgm:t>
    </dgm:pt>
    <dgm:pt modelId="{3DC11F77-E0D1-4075-A663-409BFC602E42}" type="sibTrans" cxnId="{9B68AFFE-AFE5-496D-861C-B6ED7CBF2D40}">
      <dgm:prSet/>
      <dgm:spPr/>
      <dgm:t>
        <a:bodyPr/>
        <a:lstStyle/>
        <a:p>
          <a:endParaRPr lang="en-US"/>
        </a:p>
      </dgm:t>
    </dgm:pt>
    <dgm:pt modelId="{E6E004A9-E4B1-46C2-B46C-2B8276CF7C4A}">
      <dgm:prSet custT="1"/>
      <dgm:spPr>
        <a:gradFill rotWithShape="0">
          <a:gsLst>
            <a:gs pos="1000">
              <a:srgbClr val="3CB371"/>
            </a:gs>
            <a:gs pos="100000">
              <a:srgbClr val="9ACD32"/>
            </a:gs>
          </a:gsLst>
          <a:lin ang="2700000" scaled="1"/>
        </a:gradFill>
        <a:scene3d>
          <a:camera prst="perspectiveFront"/>
          <a:lightRig rig="threePt" dir="t"/>
        </a:scene3d>
        <a:sp3d>
          <a:bevelT/>
        </a:sp3d>
      </dgm:spPr>
      <dgm:t>
        <a:bodyPr>
          <a:flatTx/>
        </a:bodyPr>
        <a:lstStyle/>
        <a:p>
          <a:pPr algn="ctr" rtl="0"/>
          <a:r>
            <a:rPr lang="en-US" sz="2000" b="1" dirty="0" smtClean="0">
              <a:solidFill>
                <a:schemeClr val="tx1"/>
              </a:solidFill>
              <a:latin typeface="Times New Roman" panose="02020603050405020304" pitchFamily="18" charset="0"/>
              <a:cs typeface="Times New Roman" panose="02020603050405020304" pitchFamily="18" charset="0"/>
            </a:rPr>
            <a:t>Grinding</a:t>
          </a:r>
          <a:endParaRPr lang="en-US" sz="2000" b="1" dirty="0">
            <a:solidFill>
              <a:schemeClr val="tx1"/>
            </a:solidFill>
            <a:latin typeface="Times New Roman" panose="02020603050405020304" pitchFamily="18" charset="0"/>
            <a:cs typeface="Times New Roman" panose="02020603050405020304" pitchFamily="18" charset="0"/>
          </a:endParaRPr>
        </a:p>
      </dgm:t>
    </dgm:pt>
    <dgm:pt modelId="{6972338D-2EFA-4054-BA62-78EB2DC184A5}" type="parTrans" cxnId="{C04D3302-C329-4108-A673-EB93DEAE417A}">
      <dgm:prSet/>
      <dgm:spPr/>
      <dgm:t>
        <a:bodyPr/>
        <a:lstStyle/>
        <a:p>
          <a:endParaRPr lang="en-US"/>
        </a:p>
      </dgm:t>
    </dgm:pt>
    <dgm:pt modelId="{36FB9179-39A8-45C7-9C53-D1E9E403D89A}" type="sibTrans" cxnId="{C04D3302-C329-4108-A673-EB93DEAE417A}">
      <dgm:prSet/>
      <dgm:spPr/>
      <dgm:t>
        <a:bodyPr/>
        <a:lstStyle/>
        <a:p>
          <a:endParaRPr lang="en-US"/>
        </a:p>
      </dgm:t>
    </dgm:pt>
    <dgm:pt modelId="{1C7CB4FA-EDA0-4983-9A7E-BD85973B2CF7}">
      <dgm:prSet custT="1"/>
      <dgm:spPr>
        <a:gradFill rotWithShape="0">
          <a:gsLst>
            <a:gs pos="1000">
              <a:srgbClr val="9ACD32"/>
            </a:gs>
            <a:gs pos="100000">
              <a:srgbClr val="ADFF2F"/>
            </a:gs>
          </a:gsLst>
          <a:lin ang="2700000" scaled="1"/>
        </a:gradFill>
        <a:scene3d>
          <a:camera prst="perspectiveFront"/>
          <a:lightRig rig="threePt" dir="t"/>
        </a:scene3d>
        <a:sp3d>
          <a:bevelT/>
          <a:bevelB/>
        </a:sp3d>
      </dgm:spPr>
      <dgm:t>
        <a:bodyPr/>
        <a:lstStyle/>
        <a:p>
          <a:pPr algn="ctr" rtl="0"/>
          <a:r>
            <a:rPr lang="en-US" sz="2000" b="1" dirty="0" smtClean="0">
              <a:solidFill>
                <a:srgbClr val="003300"/>
              </a:solidFill>
              <a:latin typeface="Times New Roman" panose="02020603050405020304" pitchFamily="18" charset="0"/>
              <a:cs typeface="Times New Roman" panose="02020603050405020304" pitchFamily="18" charset="0"/>
            </a:rPr>
            <a:t>Packaging</a:t>
          </a:r>
          <a:endParaRPr lang="en-US" sz="2000" b="1" dirty="0">
            <a:solidFill>
              <a:srgbClr val="003300"/>
            </a:solidFill>
            <a:latin typeface="Times New Roman" panose="02020603050405020304" pitchFamily="18" charset="0"/>
            <a:cs typeface="Times New Roman" panose="02020603050405020304" pitchFamily="18" charset="0"/>
          </a:endParaRPr>
        </a:p>
      </dgm:t>
    </dgm:pt>
    <dgm:pt modelId="{5A67F0E9-8E74-472A-8FE7-BB858E598A53}" type="parTrans" cxnId="{BBE05803-88FD-4135-8E79-8692F6FE6F3C}">
      <dgm:prSet/>
      <dgm:spPr/>
      <dgm:t>
        <a:bodyPr/>
        <a:lstStyle/>
        <a:p>
          <a:endParaRPr lang="en-US"/>
        </a:p>
      </dgm:t>
    </dgm:pt>
    <dgm:pt modelId="{E53DC59A-5B72-4979-83AC-4B18C75DF244}" type="sibTrans" cxnId="{BBE05803-88FD-4135-8E79-8692F6FE6F3C}">
      <dgm:prSet/>
      <dgm:spPr/>
      <dgm:t>
        <a:bodyPr/>
        <a:lstStyle/>
        <a:p>
          <a:endParaRPr lang="en-US"/>
        </a:p>
      </dgm:t>
    </dgm:pt>
    <dgm:pt modelId="{D3B1E82D-34EE-4660-AEA3-CD839EF76F2B}">
      <dgm:prSet custT="1"/>
      <dgm:spPr>
        <a:gradFill rotWithShape="0">
          <a:gsLst>
            <a:gs pos="1000">
              <a:srgbClr val="ADFF2F"/>
            </a:gs>
            <a:gs pos="100000">
              <a:srgbClr val="F0FFF0"/>
            </a:gs>
          </a:gsLst>
          <a:lin ang="2700000" scaled="1"/>
        </a:gradFill>
        <a:scene3d>
          <a:camera prst="perspectiveFront"/>
          <a:lightRig rig="threePt" dir="t"/>
        </a:scene3d>
        <a:sp3d>
          <a:bevelT/>
          <a:bevelB/>
        </a:sp3d>
      </dgm:spPr>
      <dgm:t>
        <a:bodyPr/>
        <a:lstStyle/>
        <a:p>
          <a:pPr algn="ctr" rtl="0"/>
          <a:r>
            <a:rPr lang="en-US" sz="2000" b="1" dirty="0" smtClean="0">
              <a:solidFill>
                <a:srgbClr val="003300"/>
              </a:solidFill>
              <a:latin typeface="Times New Roman" panose="02020603050405020304" pitchFamily="18" charset="0"/>
              <a:cs typeface="Times New Roman" panose="02020603050405020304" pitchFamily="18" charset="0"/>
            </a:rPr>
            <a:t>Storage</a:t>
          </a:r>
          <a:endParaRPr lang="en-US" sz="2000" b="1" dirty="0">
            <a:solidFill>
              <a:srgbClr val="003300"/>
            </a:solidFill>
            <a:latin typeface="Times New Roman" panose="02020603050405020304" pitchFamily="18" charset="0"/>
            <a:cs typeface="Times New Roman" panose="02020603050405020304" pitchFamily="18" charset="0"/>
          </a:endParaRPr>
        </a:p>
      </dgm:t>
    </dgm:pt>
    <dgm:pt modelId="{320FB03F-7F0A-4065-AE87-AE407AEFE50B}" type="parTrans" cxnId="{39B24D01-840E-4280-9554-F310E2BBDCB4}">
      <dgm:prSet/>
      <dgm:spPr/>
      <dgm:t>
        <a:bodyPr/>
        <a:lstStyle/>
        <a:p>
          <a:endParaRPr lang="en-US"/>
        </a:p>
      </dgm:t>
    </dgm:pt>
    <dgm:pt modelId="{34B85BC5-BE0C-4B31-A589-BB7409358167}" type="sibTrans" cxnId="{39B24D01-840E-4280-9554-F310E2BBDCB4}">
      <dgm:prSet/>
      <dgm:spPr/>
      <dgm:t>
        <a:bodyPr/>
        <a:lstStyle/>
        <a:p>
          <a:endParaRPr lang="en-US"/>
        </a:p>
      </dgm:t>
    </dgm:pt>
    <dgm:pt modelId="{E34B7C48-F2A6-4B05-B0CC-C80F1BDBDE56}">
      <dgm:prSet custT="1"/>
      <dgm:spPr>
        <a:gradFill rotWithShape="0">
          <a:gsLst>
            <a:gs pos="1000">
              <a:srgbClr val="F0FFF0"/>
            </a:gs>
            <a:gs pos="100000">
              <a:srgbClr val="F5FFFA"/>
            </a:gs>
          </a:gsLst>
          <a:lin ang="2700000" scaled="1"/>
        </a:gradFill>
        <a:scene3d>
          <a:camera prst="perspectiveFront"/>
          <a:lightRig rig="threePt" dir="t"/>
        </a:scene3d>
        <a:sp3d>
          <a:bevelT/>
          <a:bevelB/>
        </a:sp3d>
      </dgm:spPr>
      <dgm:t>
        <a:bodyPr/>
        <a:lstStyle/>
        <a:p>
          <a:pPr algn="ctr" rtl="0"/>
          <a:r>
            <a:rPr lang="en-US" sz="2000" b="1" dirty="0" smtClean="0">
              <a:solidFill>
                <a:srgbClr val="003300"/>
              </a:solidFill>
              <a:latin typeface="Times New Roman" panose="02020603050405020304" pitchFamily="18" charset="0"/>
              <a:cs typeface="Times New Roman" panose="02020603050405020304" pitchFamily="18" charset="0"/>
            </a:rPr>
            <a:t>Brewing</a:t>
          </a:r>
          <a:endParaRPr lang="en-US" sz="2000" b="1" dirty="0">
            <a:solidFill>
              <a:srgbClr val="003300"/>
            </a:solidFill>
            <a:latin typeface="Times New Roman" panose="02020603050405020304" pitchFamily="18" charset="0"/>
            <a:cs typeface="Times New Roman" panose="02020603050405020304" pitchFamily="18" charset="0"/>
          </a:endParaRPr>
        </a:p>
      </dgm:t>
    </dgm:pt>
    <dgm:pt modelId="{CFD473CD-BDFA-496A-AD1E-180426ED865F}" type="parTrans" cxnId="{4FB77925-EE2C-485D-BE3F-9A4090C00A60}">
      <dgm:prSet/>
      <dgm:spPr/>
      <dgm:t>
        <a:bodyPr/>
        <a:lstStyle/>
        <a:p>
          <a:endParaRPr lang="en-US"/>
        </a:p>
      </dgm:t>
    </dgm:pt>
    <dgm:pt modelId="{E43F2B2F-D099-4280-B18B-950A14B8442E}" type="sibTrans" cxnId="{4FB77925-EE2C-485D-BE3F-9A4090C00A60}">
      <dgm:prSet/>
      <dgm:spPr/>
      <dgm:t>
        <a:bodyPr/>
        <a:lstStyle/>
        <a:p>
          <a:endParaRPr lang="en-US"/>
        </a:p>
      </dgm:t>
    </dgm:pt>
    <dgm:pt modelId="{34C4E025-B1B4-4808-9463-59FA875ADA4E}" type="pres">
      <dgm:prSet presAssocID="{EC6FF229-0FE7-4EB7-ABB2-C29EB0E877A2}" presName="linearFlow" presStyleCnt="0">
        <dgm:presLayoutVars>
          <dgm:resizeHandles val="exact"/>
        </dgm:presLayoutVars>
      </dgm:prSet>
      <dgm:spPr/>
      <dgm:t>
        <a:bodyPr/>
        <a:lstStyle/>
        <a:p>
          <a:endParaRPr lang="en-US"/>
        </a:p>
      </dgm:t>
    </dgm:pt>
    <dgm:pt modelId="{1FA37DDD-59E6-40A1-B20B-CED64CCAF0E7}" type="pres">
      <dgm:prSet presAssocID="{F10D4AC4-5D35-43B3-99AA-0EA8AC2C592A}" presName="node" presStyleLbl="node1" presStyleIdx="0" presStyleCnt="6" custScaleX="290069">
        <dgm:presLayoutVars>
          <dgm:bulletEnabled val="1"/>
        </dgm:presLayoutVars>
      </dgm:prSet>
      <dgm:spPr/>
      <dgm:t>
        <a:bodyPr/>
        <a:lstStyle/>
        <a:p>
          <a:endParaRPr lang="en-US"/>
        </a:p>
      </dgm:t>
    </dgm:pt>
    <dgm:pt modelId="{40ADB3B7-D238-407C-9C0A-940210E30027}" type="pres">
      <dgm:prSet presAssocID="{0CE92C33-BDC0-49F9-A7CD-C9688ED201CE}" presName="sibTrans" presStyleLbl="sibTrans2D1" presStyleIdx="0" presStyleCnt="5"/>
      <dgm:spPr/>
      <dgm:t>
        <a:bodyPr/>
        <a:lstStyle/>
        <a:p>
          <a:endParaRPr lang="en-US"/>
        </a:p>
      </dgm:t>
    </dgm:pt>
    <dgm:pt modelId="{F1B09177-1E6B-49E7-8FAC-2CF98E8D0C6C}" type="pres">
      <dgm:prSet presAssocID="{0CE92C33-BDC0-49F9-A7CD-C9688ED201CE}" presName="connectorText" presStyleLbl="sibTrans2D1" presStyleIdx="0" presStyleCnt="5"/>
      <dgm:spPr/>
      <dgm:t>
        <a:bodyPr/>
        <a:lstStyle/>
        <a:p>
          <a:endParaRPr lang="en-US"/>
        </a:p>
      </dgm:t>
    </dgm:pt>
    <dgm:pt modelId="{5DF2EC1F-7609-4822-A1C2-A29FCA65644C}" type="pres">
      <dgm:prSet presAssocID="{E30E654E-493F-45A5-9EB1-F4AD9B9142BB}" presName="node" presStyleLbl="node1" presStyleIdx="1" presStyleCnt="6" custScaleX="132221">
        <dgm:presLayoutVars>
          <dgm:bulletEnabled val="1"/>
        </dgm:presLayoutVars>
      </dgm:prSet>
      <dgm:spPr/>
      <dgm:t>
        <a:bodyPr/>
        <a:lstStyle/>
        <a:p>
          <a:endParaRPr lang="en-US"/>
        </a:p>
      </dgm:t>
    </dgm:pt>
    <dgm:pt modelId="{1F904230-D744-40CD-965D-606B04BC79C8}" type="pres">
      <dgm:prSet presAssocID="{3DC11F77-E0D1-4075-A663-409BFC602E42}" presName="sibTrans" presStyleLbl="sibTrans2D1" presStyleIdx="1" presStyleCnt="5"/>
      <dgm:spPr/>
      <dgm:t>
        <a:bodyPr/>
        <a:lstStyle/>
        <a:p>
          <a:endParaRPr lang="en-US"/>
        </a:p>
      </dgm:t>
    </dgm:pt>
    <dgm:pt modelId="{17DE8C26-A8DC-4AA2-8A79-DC09F72EFDAC}" type="pres">
      <dgm:prSet presAssocID="{3DC11F77-E0D1-4075-A663-409BFC602E42}" presName="connectorText" presStyleLbl="sibTrans2D1" presStyleIdx="1" presStyleCnt="5"/>
      <dgm:spPr/>
      <dgm:t>
        <a:bodyPr/>
        <a:lstStyle/>
        <a:p>
          <a:endParaRPr lang="en-US"/>
        </a:p>
      </dgm:t>
    </dgm:pt>
    <dgm:pt modelId="{9FF3B0B6-4F19-43FF-B729-07D6B5113C9B}" type="pres">
      <dgm:prSet presAssocID="{E6E004A9-E4B1-46C2-B46C-2B8276CF7C4A}" presName="node" presStyleLbl="node1" presStyleIdx="2" presStyleCnt="6" custScaleX="132221">
        <dgm:presLayoutVars>
          <dgm:bulletEnabled val="1"/>
        </dgm:presLayoutVars>
      </dgm:prSet>
      <dgm:spPr/>
      <dgm:t>
        <a:bodyPr/>
        <a:lstStyle/>
        <a:p>
          <a:endParaRPr lang="en-US"/>
        </a:p>
      </dgm:t>
    </dgm:pt>
    <dgm:pt modelId="{B786ED63-E538-4433-B2A9-1272D8BE2224}" type="pres">
      <dgm:prSet presAssocID="{36FB9179-39A8-45C7-9C53-D1E9E403D89A}" presName="sibTrans" presStyleLbl="sibTrans2D1" presStyleIdx="2" presStyleCnt="5"/>
      <dgm:spPr/>
      <dgm:t>
        <a:bodyPr/>
        <a:lstStyle/>
        <a:p>
          <a:endParaRPr lang="en-US"/>
        </a:p>
      </dgm:t>
    </dgm:pt>
    <dgm:pt modelId="{16D14482-F4B4-4B96-A56E-1224A31A0B42}" type="pres">
      <dgm:prSet presAssocID="{36FB9179-39A8-45C7-9C53-D1E9E403D89A}" presName="connectorText" presStyleLbl="sibTrans2D1" presStyleIdx="2" presStyleCnt="5"/>
      <dgm:spPr/>
      <dgm:t>
        <a:bodyPr/>
        <a:lstStyle/>
        <a:p>
          <a:endParaRPr lang="en-US"/>
        </a:p>
      </dgm:t>
    </dgm:pt>
    <dgm:pt modelId="{0FA5DF54-BE3F-4E29-9B38-06BB66F6A227}" type="pres">
      <dgm:prSet presAssocID="{1C7CB4FA-EDA0-4983-9A7E-BD85973B2CF7}" presName="node" presStyleLbl="node1" presStyleIdx="3" presStyleCnt="6" custScaleX="130976">
        <dgm:presLayoutVars>
          <dgm:bulletEnabled val="1"/>
        </dgm:presLayoutVars>
      </dgm:prSet>
      <dgm:spPr/>
      <dgm:t>
        <a:bodyPr/>
        <a:lstStyle/>
        <a:p>
          <a:endParaRPr lang="en-US"/>
        </a:p>
      </dgm:t>
    </dgm:pt>
    <dgm:pt modelId="{80BA6384-B1AD-4AE4-A0D7-03CF0C4D07FB}" type="pres">
      <dgm:prSet presAssocID="{E53DC59A-5B72-4979-83AC-4B18C75DF244}" presName="sibTrans" presStyleLbl="sibTrans2D1" presStyleIdx="3" presStyleCnt="5"/>
      <dgm:spPr/>
      <dgm:t>
        <a:bodyPr/>
        <a:lstStyle/>
        <a:p>
          <a:endParaRPr lang="en-US"/>
        </a:p>
      </dgm:t>
    </dgm:pt>
    <dgm:pt modelId="{60AA4B5C-EB31-47EE-9A56-79DCB537C4E9}" type="pres">
      <dgm:prSet presAssocID="{E53DC59A-5B72-4979-83AC-4B18C75DF244}" presName="connectorText" presStyleLbl="sibTrans2D1" presStyleIdx="3" presStyleCnt="5"/>
      <dgm:spPr/>
      <dgm:t>
        <a:bodyPr/>
        <a:lstStyle/>
        <a:p>
          <a:endParaRPr lang="en-US"/>
        </a:p>
      </dgm:t>
    </dgm:pt>
    <dgm:pt modelId="{59FC7B0A-2B5F-4EC8-A9A6-63417791632A}" type="pres">
      <dgm:prSet presAssocID="{D3B1E82D-34EE-4660-AEA3-CD839EF76F2B}" presName="node" presStyleLbl="node1" presStyleIdx="4" presStyleCnt="6" custScaleX="129390">
        <dgm:presLayoutVars>
          <dgm:bulletEnabled val="1"/>
        </dgm:presLayoutVars>
      </dgm:prSet>
      <dgm:spPr/>
      <dgm:t>
        <a:bodyPr/>
        <a:lstStyle/>
        <a:p>
          <a:endParaRPr lang="en-US"/>
        </a:p>
      </dgm:t>
    </dgm:pt>
    <dgm:pt modelId="{36001FA8-7310-45D9-984E-2181C4DE9CBF}" type="pres">
      <dgm:prSet presAssocID="{34B85BC5-BE0C-4B31-A589-BB7409358167}" presName="sibTrans" presStyleLbl="sibTrans2D1" presStyleIdx="4" presStyleCnt="5"/>
      <dgm:spPr/>
      <dgm:t>
        <a:bodyPr/>
        <a:lstStyle/>
        <a:p>
          <a:endParaRPr lang="en-US"/>
        </a:p>
      </dgm:t>
    </dgm:pt>
    <dgm:pt modelId="{3675750C-4F4F-4851-9502-496989EAF912}" type="pres">
      <dgm:prSet presAssocID="{34B85BC5-BE0C-4B31-A589-BB7409358167}" presName="connectorText" presStyleLbl="sibTrans2D1" presStyleIdx="4" presStyleCnt="5"/>
      <dgm:spPr/>
      <dgm:t>
        <a:bodyPr/>
        <a:lstStyle/>
        <a:p>
          <a:endParaRPr lang="en-US"/>
        </a:p>
      </dgm:t>
    </dgm:pt>
    <dgm:pt modelId="{C8FE0564-6EB4-4C53-85CE-96DFA1EE33C9}" type="pres">
      <dgm:prSet presAssocID="{E34B7C48-F2A6-4B05-B0CC-C80F1BDBDE56}" presName="node" presStyleLbl="node1" presStyleIdx="5" presStyleCnt="6" custScaleX="132583">
        <dgm:presLayoutVars>
          <dgm:bulletEnabled val="1"/>
        </dgm:presLayoutVars>
      </dgm:prSet>
      <dgm:spPr/>
      <dgm:t>
        <a:bodyPr/>
        <a:lstStyle/>
        <a:p>
          <a:endParaRPr lang="en-US"/>
        </a:p>
      </dgm:t>
    </dgm:pt>
  </dgm:ptLst>
  <dgm:cxnLst>
    <dgm:cxn modelId="{8B80012B-D898-4096-8F78-8CA7E88AAC28}" type="presOf" srcId="{36FB9179-39A8-45C7-9C53-D1E9E403D89A}" destId="{B786ED63-E538-4433-B2A9-1272D8BE2224}" srcOrd="0" destOrd="0" presId="urn:microsoft.com/office/officeart/2005/8/layout/process2"/>
    <dgm:cxn modelId="{BBE05803-88FD-4135-8E79-8692F6FE6F3C}" srcId="{EC6FF229-0FE7-4EB7-ABB2-C29EB0E877A2}" destId="{1C7CB4FA-EDA0-4983-9A7E-BD85973B2CF7}" srcOrd="3" destOrd="0" parTransId="{5A67F0E9-8E74-472A-8FE7-BB858E598A53}" sibTransId="{E53DC59A-5B72-4979-83AC-4B18C75DF244}"/>
    <dgm:cxn modelId="{A9E31363-3352-440F-A7FC-47E535062DFF}" type="presOf" srcId="{34B85BC5-BE0C-4B31-A589-BB7409358167}" destId="{3675750C-4F4F-4851-9502-496989EAF912}" srcOrd="1" destOrd="0" presId="urn:microsoft.com/office/officeart/2005/8/layout/process2"/>
    <dgm:cxn modelId="{C04D3302-C329-4108-A673-EB93DEAE417A}" srcId="{EC6FF229-0FE7-4EB7-ABB2-C29EB0E877A2}" destId="{E6E004A9-E4B1-46C2-B46C-2B8276CF7C4A}" srcOrd="2" destOrd="0" parTransId="{6972338D-2EFA-4054-BA62-78EB2DC184A5}" sibTransId="{36FB9179-39A8-45C7-9C53-D1E9E403D89A}"/>
    <dgm:cxn modelId="{39B24D01-840E-4280-9554-F310E2BBDCB4}" srcId="{EC6FF229-0FE7-4EB7-ABB2-C29EB0E877A2}" destId="{D3B1E82D-34EE-4660-AEA3-CD839EF76F2B}" srcOrd="4" destOrd="0" parTransId="{320FB03F-7F0A-4065-AE87-AE407AEFE50B}" sibTransId="{34B85BC5-BE0C-4B31-A589-BB7409358167}"/>
    <dgm:cxn modelId="{CEA29A24-87C9-4941-B6FF-39E741DC1023}" type="presOf" srcId="{E53DC59A-5B72-4979-83AC-4B18C75DF244}" destId="{60AA4B5C-EB31-47EE-9A56-79DCB537C4E9}" srcOrd="1" destOrd="0" presId="urn:microsoft.com/office/officeart/2005/8/layout/process2"/>
    <dgm:cxn modelId="{152ACB25-3A6D-403B-90A2-D8272B920177}" type="presOf" srcId="{1C7CB4FA-EDA0-4983-9A7E-BD85973B2CF7}" destId="{0FA5DF54-BE3F-4E29-9B38-06BB66F6A227}" srcOrd="0" destOrd="0" presId="urn:microsoft.com/office/officeart/2005/8/layout/process2"/>
    <dgm:cxn modelId="{F97021FD-B84D-4AFC-9560-0C3CE550FBAD}" type="presOf" srcId="{3DC11F77-E0D1-4075-A663-409BFC602E42}" destId="{1F904230-D744-40CD-965D-606B04BC79C8}" srcOrd="0" destOrd="0" presId="urn:microsoft.com/office/officeart/2005/8/layout/process2"/>
    <dgm:cxn modelId="{06B773A9-F344-4999-AD22-732DC0811D97}" type="presOf" srcId="{E6E004A9-E4B1-46C2-B46C-2B8276CF7C4A}" destId="{9FF3B0B6-4F19-43FF-B729-07D6B5113C9B}" srcOrd="0" destOrd="0" presId="urn:microsoft.com/office/officeart/2005/8/layout/process2"/>
    <dgm:cxn modelId="{DDAD4C2F-FFF6-415C-B112-04930754ABC9}" type="presOf" srcId="{EC6FF229-0FE7-4EB7-ABB2-C29EB0E877A2}" destId="{34C4E025-B1B4-4808-9463-59FA875ADA4E}" srcOrd="0" destOrd="0" presId="urn:microsoft.com/office/officeart/2005/8/layout/process2"/>
    <dgm:cxn modelId="{ED4DFB88-44AD-4040-A0CF-E151A4945A4D}" type="presOf" srcId="{E34B7C48-F2A6-4B05-B0CC-C80F1BDBDE56}" destId="{C8FE0564-6EB4-4C53-85CE-96DFA1EE33C9}" srcOrd="0" destOrd="0" presId="urn:microsoft.com/office/officeart/2005/8/layout/process2"/>
    <dgm:cxn modelId="{D170AE5B-FF5D-41C9-B4D1-E4D26D0C1189}" type="presOf" srcId="{3DC11F77-E0D1-4075-A663-409BFC602E42}" destId="{17DE8C26-A8DC-4AA2-8A79-DC09F72EFDAC}" srcOrd="1" destOrd="0" presId="urn:microsoft.com/office/officeart/2005/8/layout/process2"/>
    <dgm:cxn modelId="{4FB77925-EE2C-485D-BE3F-9A4090C00A60}" srcId="{EC6FF229-0FE7-4EB7-ABB2-C29EB0E877A2}" destId="{E34B7C48-F2A6-4B05-B0CC-C80F1BDBDE56}" srcOrd="5" destOrd="0" parTransId="{CFD473CD-BDFA-496A-AD1E-180426ED865F}" sibTransId="{E43F2B2F-D099-4280-B18B-950A14B8442E}"/>
    <dgm:cxn modelId="{9B68AFFE-AFE5-496D-861C-B6ED7CBF2D40}" srcId="{EC6FF229-0FE7-4EB7-ABB2-C29EB0E877A2}" destId="{E30E654E-493F-45A5-9EB1-F4AD9B9142BB}" srcOrd="1" destOrd="0" parTransId="{21068C01-8815-4F58-AB73-294451C0AFEF}" sibTransId="{3DC11F77-E0D1-4075-A663-409BFC602E42}"/>
    <dgm:cxn modelId="{78D81525-288D-4369-81DC-6BCE3B5E798F}" type="presOf" srcId="{E30E654E-493F-45A5-9EB1-F4AD9B9142BB}" destId="{5DF2EC1F-7609-4822-A1C2-A29FCA65644C}" srcOrd="0" destOrd="0" presId="urn:microsoft.com/office/officeart/2005/8/layout/process2"/>
    <dgm:cxn modelId="{6348A605-5F5D-4F32-A624-13D9F06A1DDA}" srcId="{EC6FF229-0FE7-4EB7-ABB2-C29EB0E877A2}" destId="{F10D4AC4-5D35-43B3-99AA-0EA8AC2C592A}" srcOrd="0" destOrd="0" parTransId="{295B5024-138B-417C-BA16-C1CEE6AA831F}" sibTransId="{0CE92C33-BDC0-49F9-A7CD-C9688ED201CE}"/>
    <dgm:cxn modelId="{E2A836F3-D577-45F7-9366-7F7264E4AC8B}" type="presOf" srcId="{0CE92C33-BDC0-49F9-A7CD-C9688ED201CE}" destId="{40ADB3B7-D238-407C-9C0A-940210E30027}" srcOrd="0" destOrd="0" presId="urn:microsoft.com/office/officeart/2005/8/layout/process2"/>
    <dgm:cxn modelId="{68157340-4FB6-495B-BB7A-E181C8AC2304}" type="presOf" srcId="{34B85BC5-BE0C-4B31-A589-BB7409358167}" destId="{36001FA8-7310-45D9-984E-2181C4DE9CBF}" srcOrd="0" destOrd="0" presId="urn:microsoft.com/office/officeart/2005/8/layout/process2"/>
    <dgm:cxn modelId="{82593D98-BBD3-4618-A7FC-9995B1BCCC10}" type="presOf" srcId="{E53DC59A-5B72-4979-83AC-4B18C75DF244}" destId="{80BA6384-B1AD-4AE4-A0D7-03CF0C4D07FB}" srcOrd="0" destOrd="0" presId="urn:microsoft.com/office/officeart/2005/8/layout/process2"/>
    <dgm:cxn modelId="{F146C059-EF50-4711-BFAA-FE8AF10320BF}" type="presOf" srcId="{36FB9179-39A8-45C7-9C53-D1E9E403D89A}" destId="{16D14482-F4B4-4B96-A56E-1224A31A0B42}" srcOrd="1" destOrd="0" presId="urn:microsoft.com/office/officeart/2005/8/layout/process2"/>
    <dgm:cxn modelId="{89A248F4-F4B4-46EB-BDDB-BCF402E4E449}" type="presOf" srcId="{F10D4AC4-5D35-43B3-99AA-0EA8AC2C592A}" destId="{1FA37DDD-59E6-40A1-B20B-CED64CCAF0E7}" srcOrd="0" destOrd="0" presId="urn:microsoft.com/office/officeart/2005/8/layout/process2"/>
    <dgm:cxn modelId="{11C52718-26BB-40FE-8095-1E374EE02B93}" type="presOf" srcId="{D3B1E82D-34EE-4660-AEA3-CD839EF76F2B}" destId="{59FC7B0A-2B5F-4EC8-A9A6-63417791632A}" srcOrd="0" destOrd="0" presId="urn:microsoft.com/office/officeart/2005/8/layout/process2"/>
    <dgm:cxn modelId="{4D1E0319-2534-472D-963B-83D4A0CA5C5E}" type="presOf" srcId="{0CE92C33-BDC0-49F9-A7CD-C9688ED201CE}" destId="{F1B09177-1E6B-49E7-8FAC-2CF98E8D0C6C}" srcOrd="1" destOrd="0" presId="urn:microsoft.com/office/officeart/2005/8/layout/process2"/>
    <dgm:cxn modelId="{A74D4332-B425-41A9-90F8-E0FCA56C1000}" type="presParOf" srcId="{34C4E025-B1B4-4808-9463-59FA875ADA4E}" destId="{1FA37DDD-59E6-40A1-B20B-CED64CCAF0E7}" srcOrd="0" destOrd="0" presId="urn:microsoft.com/office/officeart/2005/8/layout/process2"/>
    <dgm:cxn modelId="{794BB02D-D133-4FA5-8863-FE5DFAE3709C}" type="presParOf" srcId="{34C4E025-B1B4-4808-9463-59FA875ADA4E}" destId="{40ADB3B7-D238-407C-9C0A-940210E30027}" srcOrd="1" destOrd="0" presId="urn:microsoft.com/office/officeart/2005/8/layout/process2"/>
    <dgm:cxn modelId="{8B0B5F9D-FBC9-40AC-B783-0C5B7AE1D758}" type="presParOf" srcId="{40ADB3B7-D238-407C-9C0A-940210E30027}" destId="{F1B09177-1E6B-49E7-8FAC-2CF98E8D0C6C}" srcOrd="0" destOrd="0" presId="urn:microsoft.com/office/officeart/2005/8/layout/process2"/>
    <dgm:cxn modelId="{8067D1F5-E41E-4BAB-ABF4-57F68A8543C2}" type="presParOf" srcId="{34C4E025-B1B4-4808-9463-59FA875ADA4E}" destId="{5DF2EC1F-7609-4822-A1C2-A29FCA65644C}" srcOrd="2" destOrd="0" presId="urn:microsoft.com/office/officeart/2005/8/layout/process2"/>
    <dgm:cxn modelId="{01ED6715-A165-4E00-9E04-64B0B9C5973E}" type="presParOf" srcId="{34C4E025-B1B4-4808-9463-59FA875ADA4E}" destId="{1F904230-D744-40CD-965D-606B04BC79C8}" srcOrd="3" destOrd="0" presId="urn:microsoft.com/office/officeart/2005/8/layout/process2"/>
    <dgm:cxn modelId="{633598C0-C2EA-4B8A-8A10-616675D8FC43}" type="presParOf" srcId="{1F904230-D744-40CD-965D-606B04BC79C8}" destId="{17DE8C26-A8DC-4AA2-8A79-DC09F72EFDAC}" srcOrd="0" destOrd="0" presId="urn:microsoft.com/office/officeart/2005/8/layout/process2"/>
    <dgm:cxn modelId="{A7968891-0C20-4946-83A5-848B633A74CA}" type="presParOf" srcId="{34C4E025-B1B4-4808-9463-59FA875ADA4E}" destId="{9FF3B0B6-4F19-43FF-B729-07D6B5113C9B}" srcOrd="4" destOrd="0" presId="urn:microsoft.com/office/officeart/2005/8/layout/process2"/>
    <dgm:cxn modelId="{6DB66A44-5506-46CF-A88C-42039053AC1F}" type="presParOf" srcId="{34C4E025-B1B4-4808-9463-59FA875ADA4E}" destId="{B786ED63-E538-4433-B2A9-1272D8BE2224}" srcOrd="5" destOrd="0" presId="urn:microsoft.com/office/officeart/2005/8/layout/process2"/>
    <dgm:cxn modelId="{32873A23-C4F8-4B7C-8D6D-7A59A4534E73}" type="presParOf" srcId="{B786ED63-E538-4433-B2A9-1272D8BE2224}" destId="{16D14482-F4B4-4B96-A56E-1224A31A0B42}" srcOrd="0" destOrd="0" presId="urn:microsoft.com/office/officeart/2005/8/layout/process2"/>
    <dgm:cxn modelId="{FFEDC01D-FF22-497E-9566-086570F9772D}" type="presParOf" srcId="{34C4E025-B1B4-4808-9463-59FA875ADA4E}" destId="{0FA5DF54-BE3F-4E29-9B38-06BB66F6A227}" srcOrd="6" destOrd="0" presId="urn:microsoft.com/office/officeart/2005/8/layout/process2"/>
    <dgm:cxn modelId="{CA097E6C-A012-4AE8-AA98-AF5CDE8B8EF0}" type="presParOf" srcId="{34C4E025-B1B4-4808-9463-59FA875ADA4E}" destId="{80BA6384-B1AD-4AE4-A0D7-03CF0C4D07FB}" srcOrd="7" destOrd="0" presId="urn:microsoft.com/office/officeart/2005/8/layout/process2"/>
    <dgm:cxn modelId="{EEC63D7B-E12D-42A9-9DD7-78DDB77BC30B}" type="presParOf" srcId="{80BA6384-B1AD-4AE4-A0D7-03CF0C4D07FB}" destId="{60AA4B5C-EB31-47EE-9A56-79DCB537C4E9}" srcOrd="0" destOrd="0" presId="urn:microsoft.com/office/officeart/2005/8/layout/process2"/>
    <dgm:cxn modelId="{A9CEFC86-421F-4FE7-BBBE-584C8BC56353}" type="presParOf" srcId="{34C4E025-B1B4-4808-9463-59FA875ADA4E}" destId="{59FC7B0A-2B5F-4EC8-A9A6-63417791632A}" srcOrd="8" destOrd="0" presId="urn:microsoft.com/office/officeart/2005/8/layout/process2"/>
    <dgm:cxn modelId="{EB184A7D-8ED3-4B5E-A6B8-6555A1675303}" type="presParOf" srcId="{34C4E025-B1B4-4808-9463-59FA875ADA4E}" destId="{36001FA8-7310-45D9-984E-2181C4DE9CBF}" srcOrd="9" destOrd="0" presId="urn:microsoft.com/office/officeart/2005/8/layout/process2"/>
    <dgm:cxn modelId="{9078631A-EC67-4137-AD95-77C66BF39135}" type="presParOf" srcId="{36001FA8-7310-45D9-984E-2181C4DE9CBF}" destId="{3675750C-4F4F-4851-9502-496989EAF912}" srcOrd="0" destOrd="0" presId="urn:microsoft.com/office/officeart/2005/8/layout/process2"/>
    <dgm:cxn modelId="{24BEEE99-87F7-4012-9789-FECAAB59CAC6}" type="presParOf" srcId="{34C4E025-B1B4-4808-9463-59FA875ADA4E}" destId="{C8FE0564-6EB4-4C53-85CE-96DFA1EE33C9}" srcOrd="10"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633F48-B26D-4D37-AD76-181119FAB1F0}">
      <dsp:nvSpPr>
        <dsp:cNvPr id="0" name=""/>
        <dsp:cNvSpPr/>
      </dsp:nvSpPr>
      <dsp:spPr>
        <a:xfrm>
          <a:off x="1285094" y="2484"/>
          <a:ext cx="1663677" cy="924265"/>
        </a:xfrm>
        <a:prstGeom prst="roundRect">
          <a:avLst>
            <a:gd name="adj" fmla="val 1000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en-US" sz="1900" b="1" kern="1200" dirty="0" smtClean="0"/>
            <a:t>Absorption</a:t>
          </a:r>
          <a:endParaRPr lang="en-US" sz="1900" kern="1200" dirty="0"/>
        </a:p>
      </dsp:txBody>
      <dsp:txXfrm>
        <a:off x="1312165" y="29555"/>
        <a:ext cx="1609535" cy="870123"/>
      </dsp:txXfrm>
    </dsp:sp>
    <dsp:sp modelId="{F1D082F7-8CDC-4FF7-BD3F-6AFA0A10FAE6}">
      <dsp:nvSpPr>
        <dsp:cNvPr id="0" name=""/>
        <dsp:cNvSpPr/>
      </dsp:nvSpPr>
      <dsp:spPr>
        <a:xfrm rot="5400000">
          <a:off x="1943633" y="949856"/>
          <a:ext cx="346599" cy="4159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1992157" y="984516"/>
        <a:ext cx="249551" cy="242619"/>
      </dsp:txXfrm>
    </dsp:sp>
    <dsp:sp modelId="{7454E887-FC54-46D9-8FAE-C69D932474BF}">
      <dsp:nvSpPr>
        <dsp:cNvPr id="0" name=""/>
        <dsp:cNvSpPr/>
      </dsp:nvSpPr>
      <dsp:spPr>
        <a:xfrm>
          <a:off x="1285094" y="1388882"/>
          <a:ext cx="1663677" cy="924265"/>
        </a:xfrm>
        <a:prstGeom prst="roundRect">
          <a:avLst>
            <a:gd name="adj" fmla="val 1000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en-US" sz="1900" b="1" kern="1200" smtClean="0"/>
            <a:t>Detoxification</a:t>
          </a:r>
          <a:endParaRPr lang="en-US" sz="1900" kern="1200"/>
        </a:p>
      </dsp:txBody>
      <dsp:txXfrm>
        <a:off x="1312165" y="1415953"/>
        <a:ext cx="1609535" cy="870123"/>
      </dsp:txXfrm>
    </dsp:sp>
    <dsp:sp modelId="{16A7B24F-C305-43E7-8DA0-B05504B8E28A}">
      <dsp:nvSpPr>
        <dsp:cNvPr id="0" name=""/>
        <dsp:cNvSpPr/>
      </dsp:nvSpPr>
      <dsp:spPr>
        <a:xfrm rot="5400000">
          <a:off x="1943633" y="2336254"/>
          <a:ext cx="346599" cy="4159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1992157" y="2370914"/>
        <a:ext cx="249551" cy="242619"/>
      </dsp:txXfrm>
    </dsp:sp>
    <dsp:sp modelId="{73A8230C-F0D9-4678-B662-53F2B190F753}">
      <dsp:nvSpPr>
        <dsp:cNvPr id="0" name=""/>
        <dsp:cNvSpPr/>
      </dsp:nvSpPr>
      <dsp:spPr>
        <a:xfrm>
          <a:off x="1285094" y="2775280"/>
          <a:ext cx="1663677" cy="924265"/>
        </a:xfrm>
        <a:prstGeom prst="roundRect">
          <a:avLst>
            <a:gd name="adj" fmla="val 1000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en-US" sz="1900" b="1" kern="1200" dirty="0" smtClean="0"/>
            <a:t>Kidney filtration</a:t>
          </a:r>
          <a:endParaRPr lang="en-US" sz="1900" kern="1200" dirty="0"/>
        </a:p>
      </dsp:txBody>
      <dsp:txXfrm>
        <a:off x="1312165" y="2802351"/>
        <a:ext cx="1609535" cy="870123"/>
      </dsp:txXfrm>
    </dsp:sp>
    <dsp:sp modelId="{285E4432-F86E-4569-8430-7B4115595613}">
      <dsp:nvSpPr>
        <dsp:cNvPr id="0" name=""/>
        <dsp:cNvSpPr/>
      </dsp:nvSpPr>
      <dsp:spPr>
        <a:xfrm rot="5400000">
          <a:off x="1943633" y="3722652"/>
          <a:ext cx="346599" cy="4159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1992157" y="3757312"/>
        <a:ext cx="249551" cy="242619"/>
      </dsp:txXfrm>
    </dsp:sp>
    <dsp:sp modelId="{86D11150-95E1-4E4A-B5BB-3C9DA748F161}">
      <dsp:nvSpPr>
        <dsp:cNvPr id="0" name=""/>
        <dsp:cNvSpPr/>
      </dsp:nvSpPr>
      <dsp:spPr>
        <a:xfrm>
          <a:off x="1285094" y="4161678"/>
          <a:ext cx="1663677" cy="924265"/>
        </a:xfrm>
        <a:prstGeom prst="roundRect">
          <a:avLst>
            <a:gd name="adj" fmla="val 1000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en-US" sz="1900" b="1" kern="1200" dirty="0" smtClean="0">
              <a:latin typeface="Times New Roman" panose="02020603050405020304" pitchFamily="18" charset="0"/>
              <a:cs typeface="Times New Roman" panose="02020603050405020304" pitchFamily="18" charset="0"/>
            </a:rPr>
            <a:t>Elimination</a:t>
          </a:r>
          <a:endParaRPr lang="en-US" sz="1900" b="1" kern="1200" dirty="0">
            <a:latin typeface="Times New Roman" panose="02020603050405020304" pitchFamily="18" charset="0"/>
            <a:cs typeface="Times New Roman" panose="02020603050405020304" pitchFamily="18" charset="0"/>
          </a:endParaRPr>
        </a:p>
      </dsp:txBody>
      <dsp:txXfrm>
        <a:off x="1312165" y="4188749"/>
        <a:ext cx="1609535" cy="8701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37DDD-59E6-40A1-B20B-CED64CCAF0E7}">
      <dsp:nvSpPr>
        <dsp:cNvPr id="0" name=""/>
        <dsp:cNvSpPr/>
      </dsp:nvSpPr>
      <dsp:spPr>
        <a:xfrm>
          <a:off x="307883" y="3516"/>
          <a:ext cx="5417285" cy="466896"/>
        </a:xfrm>
        <a:prstGeom prst="roundRect">
          <a:avLst>
            <a:gd name="adj" fmla="val 10000"/>
          </a:avLst>
        </a:prstGeom>
        <a:gradFill rotWithShape="0">
          <a:gsLst>
            <a:gs pos="1000">
              <a:srgbClr val="228B22"/>
            </a:gs>
            <a:gs pos="100000">
              <a:srgbClr val="228B22"/>
            </a:gs>
          </a:gsLst>
          <a:lin ang="2700000" scaled="1"/>
        </a:gradFill>
        <a:ln w="12700" cap="flat" cmpd="sng" algn="ctr">
          <a:solidFill>
            <a:schemeClr val="lt1">
              <a:hueOff val="0"/>
              <a:satOff val="0"/>
              <a:lumOff val="0"/>
              <a:alphaOff val="0"/>
            </a:schemeClr>
          </a:solidFill>
          <a:prstDash val="solid"/>
          <a:miter lim="800000"/>
        </a:ln>
        <a:effectLst/>
        <a:scene3d>
          <a:camera prst="perspectiveFront"/>
          <a:lightRig rig="threePt" dir="t"/>
        </a:scene3d>
        <a:sp3d>
          <a:bevelT/>
          <a:bevelB/>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solidFill>
                <a:srgbClr val="003300"/>
              </a:solidFill>
              <a:latin typeface="Times New Roman" panose="02020603050405020304" pitchFamily="18" charset="0"/>
              <a:cs typeface="Times New Roman" panose="02020603050405020304" pitchFamily="18" charset="0"/>
            </a:rPr>
            <a:t>Selection and </a:t>
          </a:r>
          <a:r>
            <a:rPr lang="en-US" sz="2000" b="1" kern="1200" dirty="0" smtClean="0">
              <a:solidFill>
                <a:srgbClr val="003300"/>
              </a:solidFill>
              <a:latin typeface="Times New Roman" panose="02020603050405020304" pitchFamily="18" charset="0"/>
              <a:cs typeface="Times New Roman" panose="02020603050405020304" pitchFamily="18" charset="0"/>
            </a:rPr>
            <a:t>Sourcing</a:t>
          </a:r>
          <a:r>
            <a:rPr lang="en-US" sz="2400" b="1" kern="1200" dirty="0" smtClean="0">
              <a:solidFill>
                <a:srgbClr val="003300"/>
              </a:solidFill>
              <a:latin typeface="Times New Roman" panose="02020603050405020304" pitchFamily="18" charset="0"/>
              <a:cs typeface="Times New Roman" panose="02020603050405020304" pitchFamily="18" charset="0"/>
            </a:rPr>
            <a:t> of Ingredients</a:t>
          </a:r>
          <a:endParaRPr lang="en-US" sz="2400" b="1" kern="1200" dirty="0">
            <a:solidFill>
              <a:srgbClr val="003300"/>
            </a:solidFill>
            <a:latin typeface="Times New Roman" panose="02020603050405020304" pitchFamily="18" charset="0"/>
            <a:cs typeface="Times New Roman" panose="02020603050405020304" pitchFamily="18" charset="0"/>
          </a:endParaRPr>
        </a:p>
      </dsp:txBody>
      <dsp:txXfrm>
        <a:off x="321558" y="17191"/>
        <a:ext cx="5389935" cy="439546"/>
      </dsp:txXfrm>
    </dsp:sp>
    <dsp:sp modelId="{40ADB3B7-D238-407C-9C0A-940210E30027}">
      <dsp:nvSpPr>
        <dsp:cNvPr id="0" name=""/>
        <dsp:cNvSpPr/>
      </dsp:nvSpPr>
      <dsp:spPr>
        <a:xfrm rot="5400000">
          <a:off x="2928982" y="482085"/>
          <a:ext cx="175086" cy="2101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2953495" y="499593"/>
        <a:ext cx="126061" cy="122560"/>
      </dsp:txXfrm>
    </dsp:sp>
    <dsp:sp modelId="{5DF2EC1F-7609-4822-A1C2-A29FCA65644C}">
      <dsp:nvSpPr>
        <dsp:cNvPr id="0" name=""/>
        <dsp:cNvSpPr/>
      </dsp:nvSpPr>
      <dsp:spPr>
        <a:xfrm>
          <a:off x="1781856" y="703861"/>
          <a:ext cx="2469339" cy="466896"/>
        </a:xfrm>
        <a:prstGeom prst="roundRect">
          <a:avLst>
            <a:gd name="adj" fmla="val 10000"/>
          </a:avLst>
        </a:prstGeom>
        <a:gradFill rotWithShape="0">
          <a:gsLst>
            <a:gs pos="1000">
              <a:srgbClr val="228B22"/>
            </a:gs>
            <a:gs pos="100000">
              <a:srgbClr val="3CB371"/>
            </a:gs>
          </a:gsLst>
          <a:lin ang="2700000" scaled="1"/>
        </a:gradFill>
        <a:ln w="12700" cap="flat" cmpd="sng" algn="ctr">
          <a:solidFill>
            <a:schemeClr val="lt1">
              <a:hueOff val="0"/>
              <a:satOff val="0"/>
              <a:lumOff val="0"/>
              <a:alphaOff val="0"/>
            </a:schemeClr>
          </a:solidFill>
          <a:prstDash val="solid"/>
          <a:miter lim="800000"/>
        </a:ln>
        <a:effectLst/>
        <a:scene3d>
          <a:camera prst="perspective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kern="1200" dirty="0" smtClean="0">
              <a:solidFill>
                <a:srgbClr val="003300"/>
              </a:solidFill>
              <a:latin typeface="Times New Roman" panose="02020603050405020304" pitchFamily="18" charset="0"/>
              <a:cs typeface="Times New Roman" panose="02020603050405020304" pitchFamily="18" charset="0"/>
            </a:rPr>
            <a:t>Drying </a:t>
          </a:r>
          <a:endParaRPr lang="en-US" sz="2000" b="1" kern="1200" dirty="0">
            <a:solidFill>
              <a:srgbClr val="003300"/>
            </a:solidFill>
            <a:latin typeface="Times New Roman" panose="02020603050405020304" pitchFamily="18" charset="0"/>
            <a:cs typeface="Times New Roman" panose="02020603050405020304" pitchFamily="18" charset="0"/>
          </a:endParaRPr>
        </a:p>
      </dsp:txBody>
      <dsp:txXfrm>
        <a:off x="1795531" y="717536"/>
        <a:ext cx="2441989" cy="439546"/>
      </dsp:txXfrm>
    </dsp:sp>
    <dsp:sp modelId="{1F904230-D744-40CD-965D-606B04BC79C8}">
      <dsp:nvSpPr>
        <dsp:cNvPr id="0" name=""/>
        <dsp:cNvSpPr/>
      </dsp:nvSpPr>
      <dsp:spPr>
        <a:xfrm rot="5400000">
          <a:off x="2928982" y="1182429"/>
          <a:ext cx="175086" cy="2101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2953495" y="1199937"/>
        <a:ext cx="126061" cy="122560"/>
      </dsp:txXfrm>
    </dsp:sp>
    <dsp:sp modelId="{9FF3B0B6-4F19-43FF-B729-07D6B5113C9B}">
      <dsp:nvSpPr>
        <dsp:cNvPr id="0" name=""/>
        <dsp:cNvSpPr/>
      </dsp:nvSpPr>
      <dsp:spPr>
        <a:xfrm>
          <a:off x="1781856" y="1404205"/>
          <a:ext cx="2469339" cy="466896"/>
        </a:xfrm>
        <a:prstGeom prst="roundRect">
          <a:avLst>
            <a:gd name="adj" fmla="val 10000"/>
          </a:avLst>
        </a:prstGeom>
        <a:gradFill rotWithShape="0">
          <a:gsLst>
            <a:gs pos="1000">
              <a:srgbClr val="3CB371"/>
            </a:gs>
            <a:gs pos="100000">
              <a:srgbClr val="9ACD32"/>
            </a:gs>
          </a:gsLst>
          <a:lin ang="2700000" scaled="1"/>
        </a:gradFill>
        <a:ln w="12700" cap="flat" cmpd="sng" algn="ctr">
          <a:solidFill>
            <a:schemeClr val="lt1">
              <a:hueOff val="0"/>
              <a:satOff val="0"/>
              <a:lumOff val="0"/>
              <a:alphaOff val="0"/>
            </a:schemeClr>
          </a:solidFill>
          <a:prstDash val="solid"/>
          <a:miter lim="800000"/>
        </a:ln>
        <a:effectLst/>
        <a:scene3d>
          <a:camera prst="perspective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flatTx/>
        </a:bodyPr>
        <a:lstStyle/>
        <a:p>
          <a:pPr lvl="0" algn="ctr" defTabSz="889000" rtl="0">
            <a:lnSpc>
              <a:spcPct val="90000"/>
            </a:lnSpc>
            <a:spcBef>
              <a:spcPct val="0"/>
            </a:spcBef>
            <a:spcAft>
              <a:spcPct val="35000"/>
            </a:spcAft>
          </a:pPr>
          <a:r>
            <a:rPr lang="en-US" sz="2000" b="1" kern="1200" dirty="0" smtClean="0">
              <a:solidFill>
                <a:schemeClr val="tx1"/>
              </a:solidFill>
              <a:latin typeface="Times New Roman" panose="02020603050405020304" pitchFamily="18" charset="0"/>
              <a:cs typeface="Times New Roman" panose="02020603050405020304" pitchFamily="18" charset="0"/>
            </a:rPr>
            <a:t>Grinding</a:t>
          </a:r>
          <a:endParaRPr lang="en-US" sz="2000" b="1" kern="1200" dirty="0">
            <a:solidFill>
              <a:schemeClr val="tx1"/>
            </a:solidFill>
            <a:latin typeface="Times New Roman" panose="02020603050405020304" pitchFamily="18" charset="0"/>
            <a:cs typeface="Times New Roman" panose="02020603050405020304" pitchFamily="18" charset="0"/>
          </a:endParaRPr>
        </a:p>
      </dsp:txBody>
      <dsp:txXfrm>
        <a:off x="1795531" y="1417880"/>
        <a:ext cx="2441989" cy="439546"/>
      </dsp:txXfrm>
    </dsp:sp>
    <dsp:sp modelId="{B786ED63-E538-4433-B2A9-1272D8BE2224}">
      <dsp:nvSpPr>
        <dsp:cNvPr id="0" name=""/>
        <dsp:cNvSpPr/>
      </dsp:nvSpPr>
      <dsp:spPr>
        <a:xfrm rot="5400000">
          <a:off x="2928982" y="1882774"/>
          <a:ext cx="175086" cy="2101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2953495" y="1900282"/>
        <a:ext cx="126061" cy="122560"/>
      </dsp:txXfrm>
    </dsp:sp>
    <dsp:sp modelId="{0FA5DF54-BE3F-4E29-9B38-06BB66F6A227}">
      <dsp:nvSpPr>
        <dsp:cNvPr id="0" name=""/>
        <dsp:cNvSpPr/>
      </dsp:nvSpPr>
      <dsp:spPr>
        <a:xfrm>
          <a:off x="1793481" y="2104550"/>
          <a:ext cx="2446088" cy="466896"/>
        </a:xfrm>
        <a:prstGeom prst="roundRect">
          <a:avLst>
            <a:gd name="adj" fmla="val 10000"/>
          </a:avLst>
        </a:prstGeom>
        <a:gradFill rotWithShape="0">
          <a:gsLst>
            <a:gs pos="1000">
              <a:srgbClr val="9ACD32"/>
            </a:gs>
            <a:gs pos="100000">
              <a:srgbClr val="ADFF2F"/>
            </a:gs>
          </a:gsLst>
          <a:lin ang="2700000" scaled="1"/>
        </a:gradFill>
        <a:ln w="12700" cap="flat" cmpd="sng" algn="ctr">
          <a:solidFill>
            <a:schemeClr val="lt1">
              <a:hueOff val="0"/>
              <a:satOff val="0"/>
              <a:lumOff val="0"/>
              <a:alphaOff val="0"/>
            </a:schemeClr>
          </a:solidFill>
          <a:prstDash val="solid"/>
          <a:miter lim="800000"/>
        </a:ln>
        <a:effectLst/>
        <a:scene3d>
          <a:camera prst="perspectiveFront"/>
          <a:lightRig rig="threePt" dir="t"/>
        </a:scene3d>
        <a:sp3d>
          <a:bevelT/>
          <a:bevelB/>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kern="1200" dirty="0" smtClean="0">
              <a:solidFill>
                <a:srgbClr val="003300"/>
              </a:solidFill>
              <a:latin typeface="Times New Roman" panose="02020603050405020304" pitchFamily="18" charset="0"/>
              <a:cs typeface="Times New Roman" panose="02020603050405020304" pitchFamily="18" charset="0"/>
            </a:rPr>
            <a:t>Packaging</a:t>
          </a:r>
          <a:endParaRPr lang="en-US" sz="2000" b="1" kern="1200" dirty="0">
            <a:solidFill>
              <a:srgbClr val="003300"/>
            </a:solidFill>
            <a:latin typeface="Times New Roman" panose="02020603050405020304" pitchFamily="18" charset="0"/>
            <a:cs typeface="Times New Roman" panose="02020603050405020304" pitchFamily="18" charset="0"/>
          </a:endParaRPr>
        </a:p>
      </dsp:txBody>
      <dsp:txXfrm>
        <a:off x="1807156" y="2118225"/>
        <a:ext cx="2418738" cy="439546"/>
      </dsp:txXfrm>
    </dsp:sp>
    <dsp:sp modelId="{80BA6384-B1AD-4AE4-A0D7-03CF0C4D07FB}">
      <dsp:nvSpPr>
        <dsp:cNvPr id="0" name=""/>
        <dsp:cNvSpPr/>
      </dsp:nvSpPr>
      <dsp:spPr>
        <a:xfrm rot="5400000">
          <a:off x="2928982" y="2583118"/>
          <a:ext cx="175086" cy="2101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2953495" y="2600626"/>
        <a:ext cx="126061" cy="122560"/>
      </dsp:txXfrm>
    </dsp:sp>
    <dsp:sp modelId="{59FC7B0A-2B5F-4EC8-A9A6-63417791632A}">
      <dsp:nvSpPr>
        <dsp:cNvPr id="0" name=""/>
        <dsp:cNvSpPr/>
      </dsp:nvSpPr>
      <dsp:spPr>
        <a:xfrm>
          <a:off x="1808291" y="2804894"/>
          <a:ext cx="2416468" cy="466896"/>
        </a:xfrm>
        <a:prstGeom prst="roundRect">
          <a:avLst>
            <a:gd name="adj" fmla="val 10000"/>
          </a:avLst>
        </a:prstGeom>
        <a:gradFill rotWithShape="0">
          <a:gsLst>
            <a:gs pos="1000">
              <a:srgbClr val="ADFF2F"/>
            </a:gs>
            <a:gs pos="100000">
              <a:srgbClr val="F0FFF0"/>
            </a:gs>
          </a:gsLst>
          <a:lin ang="2700000" scaled="1"/>
        </a:gradFill>
        <a:ln w="12700" cap="flat" cmpd="sng" algn="ctr">
          <a:solidFill>
            <a:schemeClr val="lt1">
              <a:hueOff val="0"/>
              <a:satOff val="0"/>
              <a:lumOff val="0"/>
              <a:alphaOff val="0"/>
            </a:schemeClr>
          </a:solidFill>
          <a:prstDash val="solid"/>
          <a:miter lim="800000"/>
        </a:ln>
        <a:effectLst/>
        <a:scene3d>
          <a:camera prst="perspectiveFront"/>
          <a:lightRig rig="threePt" dir="t"/>
        </a:scene3d>
        <a:sp3d>
          <a:bevelT/>
          <a:bevelB/>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kern="1200" dirty="0" smtClean="0">
              <a:solidFill>
                <a:srgbClr val="003300"/>
              </a:solidFill>
              <a:latin typeface="Times New Roman" panose="02020603050405020304" pitchFamily="18" charset="0"/>
              <a:cs typeface="Times New Roman" panose="02020603050405020304" pitchFamily="18" charset="0"/>
            </a:rPr>
            <a:t>Storage</a:t>
          </a:r>
          <a:endParaRPr lang="en-US" sz="2000" b="1" kern="1200" dirty="0">
            <a:solidFill>
              <a:srgbClr val="003300"/>
            </a:solidFill>
            <a:latin typeface="Times New Roman" panose="02020603050405020304" pitchFamily="18" charset="0"/>
            <a:cs typeface="Times New Roman" panose="02020603050405020304" pitchFamily="18" charset="0"/>
          </a:endParaRPr>
        </a:p>
      </dsp:txBody>
      <dsp:txXfrm>
        <a:off x="1821966" y="2818569"/>
        <a:ext cx="2389118" cy="439546"/>
      </dsp:txXfrm>
    </dsp:sp>
    <dsp:sp modelId="{36001FA8-7310-45D9-984E-2181C4DE9CBF}">
      <dsp:nvSpPr>
        <dsp:cNvPr id="0" name=""/>
        <dsp:cNvSpPr/>
      </dsp:nvSpPr>
      <dsp:spPr>
        <a:xfrm rot="5400000">
          <a:off x="2928982" y="3283463"/>
          <a:ext cx="175086" cy="2101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2953495" y="3300971"/>
        <a:ext cx="126061" cy="122560"/>
      </dsp:txXfrm>
    </dsp:sp>
    <dsp:sp modelId="{C8FE0564-6EB4-4C53-85CE-96DFA1EE33C9}">
      <dsp:nvSpPr>
        <dsp:cNvPr id="0" name=""/>
        <dsp:cNvSpPr/>
      </dsp:nvSpPr>
      <dsp:spPr>
        <a:xfrm>
          <a:off x="1778475" y="3505238"/>
          <a:ext cx="2476100" cy="466896"/>
        </a:xfrm>
        <a:prstGeom prst="roundRect">
          <a:avLst>
            <a:gd name="adj" fmla="val 10000"/>
          </a:avLst>
        </a:prstGeom>
        <a:gradFill rotWithShape="0">
          <a:gsLst>
            <a:gs pos="1000">
              <a:srgbClr val="F0FFF0"/>
            </a:gs>
            <a:gs pos="100000">
              <a:srgbClr val="F5FFFA"/>
            </a:gs>
          </a:gsLst>
          <a:lin ang="2700000" scaled="1"/>
        </a:gradFill>
        <a:ln w="12700" cap="flat" cmpd="sng" algn="ctr">
          <a:solidFill>
            <a:schemeClr val="lt1">
              <a:hueOff val="0"/>
              <a:satOff val="0"/>
              <a:lumOff val="0"/>
              <a:alphaOff val="0"/>
            </a:schemeClr>
          </a:solidFill>
          <a:prstDash val="solid"/>
          <a:miter lim="800000"/>
        </a:ln>
        <a:effectLst/>
        <a:scene3d>
          <a:camera prst="perspectiveFront"/>
          <a:lightRig rig="threePt" dir="t"/>
        </a:scene3d>
        <a:sp3d>
          <a:bevelT/>
          <a:bevelB/>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kern="1200" dirty="0" smtClean="0">
              <a:solidFill>
                <a:srgbClr val="003300"/>
              </a:solidFill>
              <a:latin typeface="Times New Roman" panose="02020603050405020304" pitchFamily="18" charset="0"/>
              <a:cs typeface="Times New Roman" panose="02020603050405020304" pitchFamily="18" charset="0"/>
            </a:rPr>
            <a:t>Brewing</a:t>
          </a:r>
          <a:endParaRPr lang="en-US" sz="2000" b="1" kern="1200" dirty="0">
            <a:solidFill>
              <a:srgbClr val="003300"/>
            </a:solidFill>
            <a:latin typeface="Times New Roman" panose="02020603050405020304" pitchFamily="18" charset="0"/>
            <a:cs typeface="Times New Roman" panose="02020603050405020304" pitchFamily="18" charset="0"/>
          </a:endParaRPr>
        </a:p>
      </dsp:txBody>
      <dsp:txXfrm>
        <a:off x="1792150" y="3518913"/>
        <a:ext cx="2448750" cy="4395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149C16-CC11-4FB0-86A5-C8CFC5C2BCF5}" type="datetimeFigureOut">
              <a:rPr lang="en-US" smtClean="0"/>
              <a:t>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6843E8-5201-466E-A46E-6808E6BF3B4A}" type="slidenum">
              <a:rPr lang="en-US" smtClean="0"/>
              <a:t>‹#›</a:t>
            </a:fld>
            <a:endParaRPr lang="en-US"/>
          </a:p>
        </p:txBody>
      </p:sp>
    </p:spTree>
    <p:extLst>
      <p:ext uri="{BB962C8B-B14F-4D97-AF65-F5344CB8AC3E}">
        <p14:creationId xmlns:p14="http://schemas.microsoft.com/office/powerpoint/2010/main" val="2213419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A5DF68-5E10-48D6-8241-8717782920E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092300-DE5D-4F89-B7BA-1D7BB3F72DD4}" type="slidenum">
              <a:rPr lang="en-US" smtClean="0"/>
              <a:t>‹#›</a:t>
            </a:fld>
            <a:endParaRPr lang="en-US"/>
          </a:p>
        </p:txBody>
      </p:sp>
    </p:spTree>
    <p:extLst>
      <p:ext uri="{BB962C8B-B14F-4D97-AF65-F5344CB8AC3E}">
        <p14:creationId xmlns:p14="http://schemas.microsoft.com/office/powerpoint/2010/main" val="154080811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A5DF68-5E10-48D6-8241-8717782920E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092300-DE5D-4F89-B7BA-1D7BB3F72DD4}" type="slidenum">
              <a:rPr lang="en-US" smtClean="0"/>
              <a:t>‹#›</a:t>
            </a:fld>
            <a:endParaRPr lang="en-US"/>
          </a:p>
        </p:txBody>
      </p:sp>
    </p:spTree>
    <p:extLst>
      <p:ext uri="{BB962C8B-B14F-4D97-AF65-F5344CB8AC3E}">
        <p14:creationId xmlns:p14="http://schemas.microsoft.com/office/powerpoint/2010/main" val="64933444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A5DF68-5E10-48D6-8241-8717782920E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092300-DE5D-4F89-B7BA-1D7BB3F72DD4}" type="slidenum">
              <a:rPr lang="en-US" smtClean="0"/>
              <a:t>‹#›</a:t>
            </a:fld>
            <a:endParaRPr lang="en-US"/>
          </a:p>
        </p:txBody>
      </p:sp>
    </p:spTree>
    <p:extLst>
      <p:ext uri="{BB962C8B-B14F-4D97-AF65-F5344CB8AC3E}">
        <p14:creationId xmlns:p14="http://schemas.microsoft.com/office/powerpoint/2010/main" val="384128339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A5DF68-5E10-48D6-8241-8717782920E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092300-DE5D-4F89-B7BA-1D7BB3F72DD4}" type="slidenum">
              <a:rPr lang="en-US" smtClean="0"/>
              <a:t>‹#›</a:t>
            </a:fld>
            <a:endParaRPr lang="en-US"/>
          </a:p>
        </p:txBody>
      </p:sp>
    </p:spTree>
    <p:extLst>
      <p:ext uri="{BB962C8B-B14F-4D97-AF65-F5344CB8AC3E}">
        <p14:creationId xmlns:p14="http://schemas.microsoft.com/office/powerpoint/2010/main" val="229412294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A5DF68-5E10-48D6-8241-8717782920E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092300-DE5D-4F89-B7BA-1D7BB3F72DD4}" type="slidenum">
              <a:rPr lang="en-US" smtClean="0"/>
              <a:t>‹#›</a:t>
            </a:fld>
            <a:endParaRPr lang="en-US"/>
          </a:p>
        </p:txBody>
      </p:sp>
    </p:spTree>
    <p:extLst>
      <p:ext uri="{BB962C8B-B14F-4D97-AF65-F5344CB8AC3E}">
        <p14:creationId xmlns:p14="http://schemas.microsoft.com/office/powerpoint/2010/main" val="376719309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A5DF68-5E10-48D6-8241-8717782920E4}"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092300-DE5D-4F89-B7BA-1D7BB3F72DD4}" type="slidenum">
              <a:rPr lang="en-US" smtClean="0"/>
              <a:t>‹#›</a:t>
            </a:fld>
            <a:endParaRPr lang="en-US"/>
          </a:p>
        </p:txBody>
      </p:sp>
    </p:spTree>
    <p:extLst>
      <p:ext uri="{BB962C8B-B14F-4D97-AF65-F5344CB8AC3E}">
        <p14:creationId xmlns:p14="http://schemas.microsoft.com/office/powerpoint/2010/main" val="397603271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A5DF68-5E10-48D6-8241-8717782920E4}" type="datetimeFigureOut">
              <a:rPr lang="en-US" smtClean="0"/>
              <a:t>1/14/2025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092300-DE5D-4F89-B7BA-1D7BB3F72DD4}" type="slidenum">
              <a:rPr lang="en-US" smtClean="0"/>
              <a:t>‹#›</a:t>
            </a:fld>
            <a:endParaRPr lang="en-US"/>
          </a:p>
        </p:txBody>
      </p:sp>
    </p:spTree>
    <p:extLst>
      <p:ext uri="{BB962C8B-B14F-4D97-AF65-F5344CB8AC3E}">
        <p14:creationId xmlns:p14="http://schemas.microsoft.com/office/powerpoint/2010/main" val="212386317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A5DF68-5E10-48D6-8241-8717782920E4}" type="datetimeFigureOut">
              <a:rPr lang="en-US" smtClean="0"/>
              <a:t>1/14/2025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092300-DE5D-4F89-B7BA-1D7BB3F72DD4}" type="slidenum">
              <a:rPr lang="en-US" smtClean="0"/>
              <a:t>‹#›</a:t>
            </a:fld>
            <a:endParaRPr lang="en-US"/>
          </a:p>
        </p:txBody>
      </p:sp>
    </p:spTree>
    <p:extLst>
      <p:ext uri="{BB962C8B-B14F-4D97-AF65-F5344CB8AC3E}">
        <p14:creationId xmlns:p14="http://schemas.microsoft.com/office/powerpoint/2010/main" val="257602543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A5DF68-5E10-48D6-8241-8717782920E4}" type="datetimeFigureOut">
              <a:rPr lang="en-US" smtClean="0"/>
              <a:t>1/14/2025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092300-DE5D-4F89-B7BA-1D7BB3F72DD4}" type="slidenum">
              <a:rPr lang="en-US" smtClean="0"/>
              <a:t>‹#›</a:t>
            </a:fld>
            <a:endParaRPr lang="en-US"/>
          </a:p>
        </p:txBody>
      </p:sp>
    </p:spTree>
    <p:extLst>
      <p:ext uri="{BB962C8B-B14F-4D97-AF65-F5344CB8AC3E}">
        <p14:creationId xmlns:p14="http://schemas.microsoft.com/office/powerpoint/2010/main" val="111549989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A5DF68-5E10-48D6-8241-8717782920E4}"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092300-DE5D-4F89-B7BA-1D7BB3F72DD4}" type="slidenum">
              <a:rPr lang="en-US" smtClean="0"/>
              <a:t>‹#›</a:t>
            </a:fld>
            <a:endParaRPr lang="en-US"/>
          </a:p>
        </p:txBody>
      </p:sp>
    </p:spTree>
    <p:extLst>
      <p:ext uri="{BB962C8B-B14F-4D97-AF65-F5344CB8AC3E}">
        <p14:creationId xmlns:p14="http://schemas.microsoft.com/office/powerpoint/2010/main" val="75842320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A5DF68-5E10-48D6-8241-8717782920E4}"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092300-DE5D-4F89-B7BA-1D7BB3F72DD4}" type="slidenum">
              <a:rPr lang="en-US" smtClean="0"/>
              <a:t>‹#›</a:t>
            </a:fld>
            <a:endParaRPr lang="en-US"/>
          </a:p>
        </p:txBody>
      </p:sp>
    </p:spTree>
    <p:extLst>
      <p:ext uri="{BB962C8B-B14F-4D97-AF65-F5344CB8AC3E}">
        <p14:creationId xmlns:p14="http://schemas.microsoft.com/office/powerpoint/2010/main" val="13329482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5000">
              <a:srgbClr val="9ACD32"/>
            </a:gs>
            <a:gs pos="1000">
              <a:srgbClr val="228B22"/>
            </a:gs>
            <a:gs pos="100000">
              <a:srgbClr val="F0FFF0"/>
            </a:gs>
          </a:gsLst>
          <a:lin ang="27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A5DF68-5E10-48D6-8241-8717782920E4}" type="datetimeFigureOut">
              <a:rPr lang="en-US" smtClean="0"/>
              <a:t>1/14/2025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92300-DE5D-4F89-B7BA-1D7BB3F72DD4}" type="slidenum">
              <a:rPr lang="en-US" smtClean="0"/>
              <a:t>‹#›</a:t>
            </a:fld>
            <a:endParaRPr lang="en-US"/>
          </a:p>
        </p:txBody>
      </p:sp>
    </p:spTree>
    <p:extLst>
      <p:ext uri="{BB962C8B-B14F-4D97-AF65-F5344CB8AC3E}">
        <p14:creationId xmlns:p14="http://schemas.microsoft.com/office/powerpoint/2010/main" val="1942866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jpeg"/></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rgbClr val="9ACD32"/>
            </a:gs>
            <a:gs pos="0">
              <a:srgbClr val="228B22"/>
            </a:gs>
            <a:gs pos="100000">
              <a:srgbClr val="F0FFF0"/>
            </a:gs>
          </a:gsLst>
          <a:lin ang="2700000" scaled="1"/>
          <a:tileRect/>
        </a:gradFill>
        <a:effectLst/>
      </p:bgPr>
    </p:bg>
    <p:spTree>
      <p:nvGrpSpPr>
        <p:cNvPr id="1" name=""/>
        <p:cNvGrpSpPr/>
        <p:nvPr/>
      </p:nvGrpSpPr>
      <p:grpSpPr>
        <a:xfrm>
          <a:off x="0" y="0"/>
          <a:ext cx="0" cy="0"/>
          <a:chOff x="0" y="0"/>
          <a:chExt cx="0" cy="0"/>
        </a:xfrm>
      </p:grpSpPr>
      <p:grpSp>
        <p:nvGrpSpPr>
          <p:cNvPr id="5" name="Group 4"/>
          <p:cNvGrpSpPr/>
          <p:nvPr/>
        </p:nvGrpSpPr>
        <p:grpSpPr>
          <a:xfrm>
            <a:off x="930721" y="791802"/>
            <a:ext cx="11646980" cy="5630945"/>
            <a:chOff x="3012787" y="1558098"/>
            <a:chExt cx="9350778" cy="4865985"/>
          </a:xfrm>
        </p:grpSpPr>
        <p:sp>
          <p:nvSpPr>
            <p:cNvPr id="6" name="TextBox 5"/>
            <p:cNvSpPr txBox="1"/>
            <p:nvPr/>
          </p:nvSpPr>
          <p:spPr>
            <a:xfrm>
              <a:off x="3012787" y="1558098"/>
              <a:ext cx="8216866" cy="664913"/>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D R KARIGOWDA COLLEGE OF PHARMACY</a:t>
              </a:r>
            </a:p>
            <a:p>
              <a:pPr algn="ctr"/>
              <a:r>
                <a:rPr lang="en-US" sz="2000" dirty="0" err="1" smtClean="0">
                  <a:latin typeface="Times New Roman" panose="02020603050405020304" pitchFamily="18" charset="0"/>
                  <a:cs typeface="Times New Roman" panose="02020603050405020304" pitchFamily="18" charset="0"/>
                </a:rPr>
                <a:t>Kuvempunagar</a:t>
              </a:r>
              <a:r>
                <a:rPr lang="en-US" sz="2000" dirty="0" smtClean="0">
                  <a:latin typeface="Times New Roman" panose="02020603050405020304" pitchFamily="18" charset="0"/>
                  <a:cs typeface="Times New Roman" panose="02020603050405020304" pitchFamily="18" charset="0"/>
                </a:rPr>
                <a:t>, Hassan – 573201, Karnataka</a:t>
              </a:r>
              <a:endParaRPr lang="en-US" sz="20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3727159" y="2745490"/>
              <a:ext cx="6907802" cy="319158"/>
            </a:xfrm>
            <a:prstGeom prst="rect">
              <a:avLst/>
            </a:prstGeom>
            <a:noFill/>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DIETARY SUPPLEMENTS AND NUTRACEUTICALS</a:t>
              </a:r>
              <a:endParaRPr lang="en-US" dirty="0"/>
            </a:p>
          </p:txBody>
        </p:sp>
        <p:sp>
          <p:nvSpPr>
            <p:cNvPr id="8" name="TextBox 7"/>
            <p:cNvSpPr txBox="1"/>
            <p:nvPr/>
          </p:nvSpPr>
          <p:spPr>
            <a:xfrm>
              <a:off x="5255302" y="3078188"/>
              <a:ext cx="3404102" cy="265966"/>
            </a:xfrm>
            <a:prstGeom prst="rect">
              <a:avLst/>
            </a:prstGeom>
            <a:noFill/>
          </p:spPr>
          <p:txBody>
            <a:bodyPr wrap="square" rtlCol="0">
              <a:spAutoFit/>
            </a:bodyPr>
            <a:lstStyle/>
            <a:p>
              <a:pPr algn="ctr"/>
              <a:r>
                <a:rPr lang="en-US" sz="1400" b="1" dirty="0" smtClean="0">
                  <a:latin typeface="Times New Roman" panose="02020603050405020304" pitchFamily="18" charset="0"/>
                  <a:cs typeface="Times New Roman" panose="02020603050405020304" pitchFamily="18" charset="0"/>
                </a:rPr>
                <a:t>2023 – 2024</a:t>
              </a:r>
              <a:endParaRPr lang="en-US" sz="1400" dirty="0"/>
            </a:p>
          </p:txBody>
        </p:sp>
        <p:sp>
          <p:nvSpPr>
            <p:cNvPr id="9" name="TextBox 8"/>
            <p:cNvSpPr txBox="1"/>
            <p:nvPr/>
          </p:nvSpPr>
          <p:spPr>
            <a:xfrm>
              <a:off x="4437860" y="3966538"/>
              <a:ext cx="5486398" cy="797896"/>
            </a:xfrm>
            <a:prstGeom prst="rect">
              <a:avLst/>
            </a:prstGeom>
            <a:noFill/>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“THE HERBAL DETOXIFYING TEA FROM DANDELION EXTRACT”</a:t>
              </a:r>
              <a:br>
                <a:rPr lang="en-US" b="1" dirty="0" smtClean="0">
                  <a:latin typeface="Times New Roman" panose="02020603050405020304" pitchFamily="18" charset="0"/>
                  <a:cs typeface="Times New Roman" panose="02020603050405020304" pitchFamily="18" charset="0"/>
                </a:rPr>
              </a:br>
              <a:endParaRPr lang="en-US" dirty="0"/>
            </a:p>
          </p:txBody>
        </p:sp>
        <p:sp>
          <p:nvSpPr>
            <p:cNvPr id="10" name="TextBox 9"/>
            <p:cNvSpPr txBox="1"/>
            <p:nvPr/>
          </p:nvSpPr>
          <p:spPr>
            <a:xfrm>
              <a:off x="3727159" y="5386818"/>
              <a:ext cx="3376942" cy="103726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u="sng" dirty="0" smtClean="0">
                  <a:latin typeface="Times New Roman" panose="02020603050405020304" pitchFamily="18" charset="0"/>
                  <a:cs typeface="Times New Roman" panose="02020603050405020304" pitchFamily="18" charset="0"/>
                </a:rPr>
                <a:t>Presented </a:t>
              </a:r>
              <a:r>
                <a:rPr lang="en-US" u="sng" dirty="0">
                  <a:latin typeface="Times New Roman" panose="02020603050405020304" pitchFamily="18" charset="0"/>
                  <a:cs typeface="Times New Roman" panose="02020603050405020304" pitchFamily="18" charset="0"/>
                </a:rPr>
                <a:t>b</a:t>
              </a:r>
              <a:r>
                <a:rPr lang="en-US" u="sng" dirty="0" smtClean="0">
                  <a:latin typeface="Times New Roman" panose="02020603050405020304" pitchFamily="18" charset="0"/>
                  <a:cs typeface="Times New Roman" panose="02020603050405020304" pitchFamily="18" charset="0"/>
                </a:rPr>
                <a:t>y </a:t>
              </a: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err="1" smtClean="0">
                  <a:latin typeface="Times New Roman" panose="02020603050405020304" pitchFamily="18" charset="0"/>
                  <a:cs typeface="Times New Roman" panose="02020603050405020304" pitchFamily="18" charset="0"/>
                </a:rPr>
                <a:t>Usha</a:t>
              </a:r>
              <a:r>
                <a:rPr lang="en-US" b="1" dirty="0" smtClean="0">
                  <a:latin typeface="Times New Roman" panose="02020603050405020304" pitchFamily="18" charset="0"/>
                  <a:cs typeface="Times New Roman" panose="02020603050405020304" pitchFamily="18" charset="0"/>
                </a:rPr>
                <a:t> N</a:t>
              </a: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       20P1191</a:t>
              </a: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endParaRPr lang="en-US" dirty="0"/>
            </a:p>
          </p:txBody>
        </p:sp>
        <p:sp>
          <p:nvSpPr>
            <p:cNvPr id="11" name="TextBox 10"/>
            <p:cNvSpPr txBox="1"/>
            <p:nvPr/>
          </p:nvSpPr>
          <p:spPr>
            <a:xfrm>
              <a:off x="8361934" y="5043940"/>
              <a:ext cx="4001631" cy="1276634"/>
            </a:xfrm>
            <a:prstGeom prst="rect">
              <a:avLst/>
            </a:prstGeom>
            <a:noFill/>
          </p:spPr>
          <p:txBody>
            <a:bodyPr wrap="square" rtlCol="0">
              <a:spAutoFit/>
            </a:bodyPr>
            <a:lstStyle/>
            <a:p>
              <a:r>
                <a:rPr lang="en-US" u="sng" dirty="0" smtClean="0">
                  <a:latin typeface="Times New Roman" panose="02020603050405020304" pitchFamily="18" charset="0"/>
                  <a:cs typeface="Times New Roman" panose="02020603050405020304" pitchFamily="18" charset="0"/>
                </a:rPr>
                <a:t>Under the </a:t>
              </a:r>
              <a:r>
                <a:rPr lang="en-US" u="sng" dirty="0" err="1" smtClean="0">
                  <a:latin typeface="Times New Roman" panose="02020603050405020304" pitchFamily="18" charset="0"/>
                  <a:cs typeface="Times New Roman" panose="02020603050405020304" pitchFamily="18" charset="0"/>
                </a:rPr>
                <a:t>Guidene</a:t>
              </a:r>
              <a:r>
                <a:rPr lang="en-US" u="sng" dirty="0" smtClean="0">
                  <a:latin typeface="Times New Roman" panose="02020603050405020304" pitchFamily="18" charset="0"/>
                  <a:cs typeface="Times New Roman" panose="02020603050405020304" pitchFamily="18" charset="0"/>
                </a:rPr>
                <a:t> of</a:t>
              </a:r>
            </a:p>
            <a:p>
              <a:r>
                <a:rPr lang="en-US" b="1" dirty="0" smtClean="0">
                  <a:latin typeface="Times New Roman" panose="02020603050405020304" pitchFamily="18" charset="0"/>
                  <a:cs typeface="Times New Roman" panose="02020603050405020304" pitchFamily="18" charset="0"/>
                </a:rPr>
                <a:t>Mahaveer Singh</a:t>
              </a:r>
            </a:p>
            <a:p>
              <a:r>
                <a:rPr lang="en-US" b="1" dirty="0" smtClean="0">
                  <a:latin typeface="Times New Roman" panose="02020603050405020304" pitchFamily="18" charset="0"/>
                  <a:cs typeface="Times New Roman" panose="02020603050405020304" pitchFamily="18" charset="0"/>
                </a:rPr>
                <a:t>M Pharm, Associate Professor</a:t>
              </a:r>
            </a:p>
            <a:p>
              <a:r>
                <a:rPr lang="en-US" b="1" dirty="0" smtClean="0">
                  <a:latin typeface="Times New Roman" panose="02020603050405020304" pitchFamily="18" charset="0"/>
                  <a:cs typeface="Times New Roman" panose="02020603050405020304" pitchFamily="18" charset="0"/>
                </a:rPr>
                <a:t>Department of Pharmaceutics</a:t>
              </a:r>
            </a:p>
            <a:p>
              <a:r>
                <a:rPr lang="en-US" dirty="0" smtClean="0">
                  <a:latin typeface="Times New Roman" panose="02020603050405020304" pitchFamily="18" charset="0"/>
                  <a:cs typeface="Times New Roman" panose="02020603050405020304" pitchFamily="18" charset="0"/>
                </a:rPr>
                <a:t>D </a:t>
              </a:r>
              <a:r>
                <a:rPr lang="en-US" dirty="0">
                  <a:latin typeface="Times New Roman" panose="02020603050405020304" pitchFamily="18" charset="0"/>
                  <a:cs typeface="Times New Roman" panose="02020603050405020304" pitchFamily="18" charset="0"/>
                </a:rPr>
                <a:t>R Karigowda College Of </a:t>
              </a:r>
              <a:r>
                <a:rPr lang="en-US" dirty="0" smtClean="0">
                  <a:latin typeface="Times New Roman" panose="02020603050405020304" pitchFamily="18" charset="0"/>
                  <a:cs typeface="Times New Roman" panose="02020603050405020304" pitchFamily="18" charset="0"/>
                </a:rPr>
                <a:t>Pharmacy</a:t>
              </a:r>
              <a:endParaRPr lang="en-US" dirty="0"/>
            </a:p>
          </p:txBody>
        </p:sp>
      </p:grpSp>
      <p:sp>
        <p:nvSpPr>
          <p:cNvPr id="2" name="Oval 1"/>
          <p:cNvSpPr/>
          <p:nvPr/>
        </p:nvSpPr>
        <p:spPr>
          <a:xfrm>
            <a:off x="477078" y="377686"/>
            <a:ext cx="1610139" cy="1560443"/>
          </a:xfrm>
          <a:prstGeom prst="ellipse">
            <a:avLst/>
          </a:prstGeom>
          <a:blipFill dpi="0" rotWithShape="1">
            <a:blip r:embed="rId2"/>
            <a:srcRect/>
            <a:stretch>
              <a:fillRect t="2000" r="-1000" b="-2000"/>
            </a:stretch>
          </a:blipFill>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008845" y="377686"/>
            <a:ext cx="1610139" cy="1560443"/>
          </a:xfrm>
          <a:prstGeom prst="ellipse">
            <a:avLst/>
          </a:prstGeom>
          <a:blipFill dpi="0" rotWithShape="1">
            <a:blip r:embed="rId3"/>
            <a:srcRect/>
            <a:stretch>
              <a:fillRect l="-21000" t="1000" r="-29000" b="-5000"/>
            </a:stretch>
          </a:blipFill>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5986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rgbClr val="9ACD32"/>
            </a:gs>
            <a:gs pos="1000">
              <a:srgbClr val="228B22"/>
            </a:gs>
            <a:gs pos="100000">
              <a:srgbClr val="F0FFF0"/>
            </a:gs>
          </a:gsLst>
          <a:lin ang="2700000" scaled="1"/>
          <a:tileRect/>
        </a:gradFill>
        <a:effectLst/>
      </p:bgPr>
    </p:bg>
    <p:spTree>
      <p:nvGrpSpPr>
        <p:cNvPr id="1" name=""/>
        <p:cNvGrpSpPr/>
        <p:nvPr/>
      </p:nvGrpSpPr>
      <p:grpSpPr>
        <a:xfrm>
          <a:off x="0" y="0"/>
          <a:ext cx="0" cy="0"/>
          <a:chOff x="0" y="0"/>
          <a:chExt cx="0" cy="0"/>
        </a:xfrm>
      </p:grpSpPr>
      <p:sp>
        <p:nvSpPr>
          <p:cNvPr id="5" name="Rectangle 4"/>
          <p:cNvSpPr/>
          <p:nvPr/>
        </p:nvSpPr>
        <p:spPr>
          <a:xfrm>
            <a:off x="776171" y="831062"/>
            <a:ext cx="10356783" cy="5847755"/>
          </a:xfrm>
          <a:prstGeom prst="rect">
            <a:avLst/>
          </a:prstGeom>
        </p:spPr>
        <p:txBody>
          <a:bodyPr wrap="square">
            <a:spAutoFit/>
          </a:bodyPr>
          <a:lstStyle/>
          <a:p>
            <a:pPr algn="ctr"/>
            <a:endParaRPr lang="en-US" sz="3200" b="1"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literature survey involved referring to various scientific journals, textbooks, and online resources. Relevant studies are highlighted </a:t>
            </a:r>
            <a:r>
              <a:rPr lang="en-US" dirty="0" smtClean="0">
                <a:latin typeface="Times New Roman" panose="02020603050405020304" pitchFamily="18" charset="0"/>
                <a:cs typeface="Times New Roman" panose="02020603050405020304" pitchFamily="18" charset="0"/>
              </a:rPr>
              <a:t>below</a:t>
            </a:r>
          </a:p>
          <a:p>
            <a:pPr algn="just"/>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b="1" dirty="0" err="1" smtClean="0">
                <a:latin typeface="Times New Roman" panose="02020603050405020304" pitchFamily="18" charset="0"/>
                <a:cs typeface="Times New Roman" panose="02020603050405020304" pitchFamily="18" charset="0"/>
              </a:rPr>
              <a:t>Agarkar</a:t>
            </a:r>
            <a:r>
              <a:rPr lang="en-US" b="1" dirty="0" smtClean="0">
                <a:latin typeface="Times New Roman" panose="02020603050405020304" pitchFamily="18" charset="0"/>
                <a:cs typeface="Times New Roman" panose="02020603050405020304" pitchFamily="18" charset="0"/>
              </a:rPr>
              <a:t> </a:t>
            </a:r>
            <a:r>
              <a:rPr lang="en-US" b="1" i="1" dirty="0">
                <a:latin typeface="Times New Roman" panose="02020603050405020304" pitchFamily="18" charset="0"/>
                <a:cs typeface="Times New Roman" panose="02020603050405020304" pitchFamily="18" charset="0"/>
              </a:rPr>
              <a:t>et al</a:t>
            </a:r>
            <a:r>
              <a:rPr lang="en-US" b="1" i="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(2018): </a:t>
            </a:r>
            <a:r>
              <a:rPr lang="en-US" dirty="0">
                <a:latin typeface="Times New Roman" panose="02020603050405020304" pitchFamily="18" charset="0"/>
                <a:cs typeface="Times New Roman" panose="02020603050405020304" pitchFamily="18" charset="0"/>
              </a:rPr>
              <a:t>Methods for identifying bioactive compounds in herbal formulations, focusing on </a:t>
            </a:r>
            <a:r>
              <a:rPr lang="en-US" dirty="0" smtClean="0">
                <a:latin typeface="Times New Roman" panose="02020603050405020304" pitchFamily="18" charset="0"/>
                <a:cs typeface="Times New Roman" panose="02020603050405020304" pitchFamily="18" charset="0"/>
              </a:rPr>
              <a:t>antioxidant</a:t>
            </a:r>
            <a:r>
              <a:rPr lang="en-US" dirty="0">
                <a:latin typeface="Times New Roman" panose="02020603050405020304" pitchFamily="18" charset="0"/>
                <a:cs typeface="Times New Roman" panose="02020603050405020304" pitchFamily="18" charset="0"/>
              </a:rPr>
              <a:t>, anti-inflammatory, and antimicrobial properties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b="1" dirty="0" err="1" smtClean="0">
                <a:latin typeface="Times New Roman" panose="02020603050405020304" pitchFamily="18" charset="0"/>
                <a:cs typeface="Times New Roman" panose="02020603050405020304" pitchFamily="18" charset="0"/>
              </a:rPr>
              <a:t>Klimek-Szczykutowicz</a:t>
            </a:r>
            <a:r>
              <a:rPr lang="en-US" b="1" dirty="0" smtClean="0">
                <a:latin typeface="Times New Roman" panose="02020603050405020304" pitchFamily="18" charset="0"/>
                <a:cs typeface="Times New Roman" panose="02020603050405020304" pitchFamily="18" charset="0"/>
              </a:rPr>
              <a:t> </a:t>
            </a:r>
            <a:r>
              <a:rPr lang="en-US" b="1" i="1" dirty="0">
                <a:latin typeface="Times New Roman" panose="02020603050405020304" pitchFamily="18" charset="0"/>
                <a:cs typeface="Times New Roman" panose="02020603050405020304" pitchFamily="18" charset="0"/>
              </a:rPr>
              <a:t>et al</a:t>
            </a:r>
            <a:r>
              <a:rPr lang="en-US" b="1" i="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(2020): </a:t>
            </a:r>
            <a:r>
              <a:rPr lang="en-US" dirty="0">
                <a:latin typeface="Times New Roman" panose="02020603050405020304" pitchFamily="18" charset="0"/>
                <a:cs typeface="Times New Roman" panose="02020603050405020304" pitchFamily="18" charset="0"/>
              </a:rPr>
              <a:t>Comprehensive review of dandelion, emphasizing its antioxidant and anti-inflammatory effects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b="1" dirty="0" err="1" smtClean="0">
                <a:latin typeface="Times New Roman" panose="02020603050405020304" pitchFamily="18" charset="0"/>
                <a:cs typeface="Times New Roman" panose="02020603050405020304" pitchFamily="18" charset="0"/>
              </a:rPr>
              <a:t>Saqib</a:t>
            </a:r>
            <a:r>
              <a:rPr lang="en-US" b="1" dirty="0" smtClean="0">
                <a:latin typeface="Times New Roman" panose="02020603050405020304" pitchFamily="18" charset="0"/>
                <a:cs typeface="Times New Roman" panose="02020603050405020304" pitchFamily="18" charset="0"/>
              </a:rPr>
              <a:t> </a:t>
            </a:r>
            <a:r>
              <a:rPr lang="en-US" b="1" i="1" dirty="0">
                <a:latin typeface="Times New Roman" panose="02020603050405020304" pitchFamily="18" charset="0"/>
                <a:cs typeface="Times New Roman" panose="02020603050405020304" pitchFamily="18" charset="0"/>
              </a:rPr>
              <a:t>et al</a:t>
            </a:r>
            <a:r>
              <a:rPr lang="en-US" b="1" i="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(2022): </a:t>
            </a:r>
            <a:r>
              <a:rPr lang="en-US" dirty="0">
                <a:latin typeface="Times New Roman" panose="02020603050405020304" pitchFamily="18" charset="0"/>
                <a:cs typeface="Times New Roman" panose="02020603050405020304" pitchFamily="18" charset="0"/>
              </a:rPr>
              <a:t>Therapeutic roles of </a:t>
            </a:r>
            <a:r>
              <a:rPr lang="en-US" dirty="0" err="1">
                <a:latin typeface="Times New Roman" panose="02020603050405020304" pitchFamily="18" charset="0"/>
                <a:cs typeface="Times New Roman" panose="02020603050405020304" pitchFamily="18" charset="0"/>
              </a:rPr>
              <a:t>Mentha</a:t>
            </a:r>
            <a:r>
              <a:rPr lang="en-US" dirty="0">
                <a:latin typeface="Times New Roman" panose="02020603050405020304" pitchFamily="18" charset="0"/>
                <a:cs typeface="Times New Roman" panose="02020603050405020304" pitchFamily="18" charset="0"/>
              </a:rPr>
              <a:t> species, highlighting cardiovascular benefits and antioxidant properties.</a:t>
            </a:r>
          </a:p>
          <a:p>
            <a:pPr marL="342900" indent="-342900" algn="just">
              <a:buFont typeface="+mj-lt"/>
              <a:buAutoNum type="arabicPeriod"/>
            </a:pPr>
            <a:endParaRPr lang="en-US"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b="1" dirty="0" smtClean="0">
                <a:latin typeface="Times New Roman" panose="02020603050405020304" pitchFamily="18" charset="0"/>
                <a:cs typeface="Times New Roman" panose="02020603050405020304" pitchFamily="18" charset="0"/>
              </a:rPr>
              <a:t>Khan </a:t>
            </a:r>
            <a:r>
              <a:rPr lang="en-US" b="1" i="1" dirty="0">
                <a:latin typeface="Times New Roman" panose="02020603050405020304" pitchFamily="18" charset="0"/>
                <a:cs typeface="Times New Roman" panose="02020603050405020304" pitchFamily="18" charset="0"/>
              </a:rPr>
              <a:t>et al</a:t>
            </a:r>
            <a:r>
              <a:rPr lang="en-US" b="1" i="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(2009): </a:t>
            </a:r>
            <a:r>
              <a:rPr lang="en-US" dirty="0">
                <a:latin typeface="Times New Roman" panose="02020603050405020304" pitchFamily="18" charset="0"/>
                <a:cs typeface="Times New Roman" panose="02020603050405020304" pitchFamily="18" charset="0"/>
              </a:rPr>
              <a:t>Medicinal roles of </a:t>
            </a:r>
            <a:r>
              <a:rPr lang="en-US" dirty="0" err="1">
                <a:latin typeface="Times New Roman" panose="02020603050405020304" pitchFamily="18" charset="0"/>
                <a:cs typeface="Times New Roman" panose="02020603050405020304" pitchFamily="18" charset="0"/>
              </a:rPr>
              <a:t>Emblica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officinalis</a:t>
            </a:r>
            <a:r>
              <a:rPr lang="en-US" dirty="0">
                <a:latin typeface="Times New Roman" panose="02020603050405020304" pitchFamily="18" charset="0"/>
                <a:cs typeface="Times New Roman" panose="02020603050405020304" pitchFamily="18" charset="0"/>
              </a:rPr>
              <a:t> with antioxidant and </a:t>
            </a:r>
            <a:r>
              <a:rPr lang="en-US" dirty="0" err="1">
                <a:latin typeface="Times New Roman" panose="02020603050405020304" pitchFamily="18" charset="0"/>
                <a:cs typeface="Times New Roman" panose="02020603050405020304" pitchFamily="18" charset="0"/>
              </a:rPr>
              <a:t>hepatoprotective</a:t>
            </a:r>
            <a:r>
              <a:rPr lang="en-US" dirty="0">
                <a:latin typeface="Times New Roman" panose="02020603050405020304" pitchFamily="18" charset="0"/>
                <a:cs typeface="Times New Roman" panose="02020603050405020304" pitchFamily="18" charset="0"/>
              </a:rPr>
              <a:t> effects.</a:t>
            </a:r>
          </a:p>
          <a:p>
            <a:pPr marL="342900" indent="-342900" algn="just">
              <a:buFont typeface="+mj-lt"/>
              <a:buAutoNum type="arabicPeriod"/>
            </a:pPr>
            <a:endParaRPr lang="en-US"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b="1" dirty="0" smtClean="0">
                <a:latin typeface="Times New Roman" panose="02020603050405020304" pitchFamily="18" charset="0"/>
                <a:cs typeface="Times New Roman" panose="02020603050405020304" pitchFamily="18" charset="0"/>
              </a:rPr>
              <a:t>Cohen </a:t>
            </a:r>
            <a:r>
              <a:rPr lang="en-US" b="1" i="1" dirty="0">
                <a:latin typeface="Times New Roman" panose="02020603050405020304" pitchFamily="18" charset="0"/>
                <a:cs typeface="Times New Roman" panose="02020603050405020304" pitchFamily="18" charset="0"/>
              </a:rPr>
              <a:t>et al</a:t>
            </a:r>
            <a:r>
              <a:rPr lang="en-US" b="1" i="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(2014): </a:t>
            </a:r>
            <a:r>
              <a:rPr lang="en-US" dirty="0" err="1">
                <a:latin typeface="Times New Roman" panose="02020603050405020304" pitchFamily="18" charset="0"/>
                <a:cs typeface="Times New Roman" panose="02020603050405020304" pitchFamily="18" charset="0"/>
              </a:rPr>
              <a:t>Tulsi's</a:t>
            </a:r>
            <a:r>
              <a:rPr lang="en-US" dirty="0">
                <a:latin typeface="Times New Roman" panose="02020603050405020304" pitchFamily="18" charset="0"/>
                <a:cs typeface="Times New Roman" panose="02020603050405020304" pitchFamily="18" charset="0"/>
              </a:rPr>
              <a:t> role in managing stress, immunity, and health promotion.</a:t>
            </a:r>
          </a:p>
          <a:p>
            <a:pPr marL="342900" indent="-342900" algn="just">
              <a:buFont typeface="+mj-lt"/>
              <a:buAutoNum type="arabicPeriod"/>
            </a:pPr>
            <a:endParaRPr lang="en-US"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b="1" dirty="0" err="1" smtClean="0">
                <a:latin typeface="Times New Roman" panose="02020603050405020304" pitchFamily="18" charset="0"/>
                <a:cs typeface="Times New Roman" panose="02020603050405020304" pitchFamily="18" charset="0"/>
              </a:rPr>
              <a:t>Jadav</a:t>
            </a:r>
            <a:r>
              <a:rPr lang="en-US" b="1" dirty="0" smtClean="0">
                <a:latin typeface="Times New Roman" panose="02020603050405020304" pitchFamily="18" charset="0"/>
                <a:cs typeface="Times New Roman" panose="02020603050405020304" pitchFamily="18" charset="0"/>
              </a:rPr>
              <a:t> </a:t>
            </a:r>
            <a:r>
              <a:rPr lang="en-US" b="1" i="1" dirty="0">
                <a:latin typeface="Times New Roman" panose="02020603050405020304" pitchFamily="18" charset="0"/>
                <a:cs typeface="Times New Roman" panose="02020603050405020304" pitchFamily="18" charset="0"/>
              </a:rPr>
              <a:t>et al</a:t>
            </a:r>
            <a:r>
              <a:rPr lang="en-US" b="1" i="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(2018): </a:t>
            </a:r>
            <a:r>
              <a:rPr lang="en-US" dirty="0">
                <a:latin typeface="Times New Roman" panose="02020603050405020304" pitchFamily="18" charset="0"/>
                <a:cs typeface="Times New Roman" panose="02020603050405020304" pitchFamily="18" charset="0"/>
              </a:rPr>
              <a:t>Cardamom's antioxidant and antimicrobial effects with applications in food and medicine.</a:t>
            </a:r>
          </a:p>
          <a:p>
            <a:pPr algn="just"/>
            <a:endParaRPr lang="en-US" dirty="0">
              <a:latin typeface="Times New Roman" panose="02020603050405020304" pitchFamily="18" charset="0"/>
              <a:cs typeface="Times New Roman" panose="02020603050405020304" pitchFamily="18" charset="0"/>
            </a:endParaRPr>
          </a:p>
        </p:txBody>
      </p:sp>
      <p:sp>
        <p:nvSpPr>
          <p:cNvPr id="2" name="TextBox 1"/>
          <p:cNvSpPr txBox="1"/>
          <p:nvPr/>
        </p:nvSpPr>
        <p:spPr>
          <a:xfrm>
            <a:off x="2387600" y="520700"/>
            <a:ext cx="6898724" cy="861774"/>
          </a:xfrm>
          <a:prstGeom prst="rect">
            <a:avLst/>
          </a:prstGeom>
          <a:noFill/>
        </p:spPr>
        <p:txBody>
          <a:bodyPr wrap="square" rtlCol="0">
            <a:spAutoFit/>
          </a:bodyPr>
          <a:lstStyle/>
          <a:p>
            <a:pPr lvl="0" algn="ctr"/>
            <a:r>
              <a:rPr lang="en-US" sz="3200" b="1" dirty="0">
                <a:solidFill>
                  <a:prstClr val="black"/>
                </a:solidFill>
                <a:latin typeface="Times New Roman" panose="02020603050405020304" pitchFamily="18" charset="0"/>
                <a:cs typeface="Times New Roman" panose="02020603050405020304" pitchFamily="18" charset="0"/>
              </a:rPr>
              <a:t>REVIEW OF LITERATURE</a:t>
            </a:r>
          </a:p>
          <a:p>
            <a:endParaRPr lang="en-US" dirty="0"/>
          </a:p>
        </p:txBody>
      </p:sp>
    </p:spTree>
    <p:extLst>
      <p:ext uri="{BB962C8B-B14F-4D97-AF65-F5344CB8AC3E}">
        <p14:creationId xmlns:p14="http://schemas.microsoft.com/office/powerpoint/2010/main" val="22509294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rgbClr val="9ACD32"/>
            </a:gs>
            <a:gs pos="1000">
              <a:srgbClr val="228B22"/>
            </a:gs>
            <a:gs pos="100000">
              <a:srgbClr val="F0FFF0"/>
            </a:gs>
          </a:gsLst>
          <a:lin ang="2700000" scaled="1"/>
          <a:tileRect/>
        </a:gradFill>
        <a:effectLst/>
      </p:bgPr>
    </p:bg>
    <p:spTree>
      <p:nvGrpSpPr>
        <p:cNvPr id="1" name=""/>
        <p:cNvGrpSpPr/>
        <p:nvPr/>
      </p:nvGrpSpPr>
      <p:grpSpPr>
        <a:xfrm>
          <a:off x="0" y="0"/>
          <a:ext cx="0" cy="0"/>
          <a:chOff x="0" y="0"/>
          <a:chExt cx="0" cy="0"/>
        </a:xfrm>
      </p:grpSpPr>
      <p:sp>
        <p:nvSpPr>
          <p:cNvPr id="4" name="Oval 3"/>
          <p:cNvSpPr/>
          <p:nvPr/>
        </p:nvSpPr>
        <p:spPr>
          <a:xfrm>
            <a:off x="1175259" y="2606168"/>
            <a:ext cx="2617095" cy="2639600"/>
          </a:xfrm>
          <a:prstGeom prst="ellipse">
            <a:avLst/>
          </a:prstGeom>
          <a:blipFill dpi="0" rotWithShape="1">
            <a:blip r:embed="rId2"/>
            <a:srcRect/>
            <a:stretch>
              <a:fillRect l="-2000" t="-1000" r="-6000" b="-7000"/>
            </a:stretch>
          </a:blipFill>
          <a:effectLst>
            <a:glow rad="139700">
              <a:schemeClr val="accent6">
                <a:satMod val="175000"/>
                <a:alpha val="40000"/>
              </a:schemeClr>
            </a:glow>
            <a:outerShdw blurRad="76200" dir="18900000" sy="23000" kx="-1200000" algn="bl" rotWithShape="0">
              <a:prstClr val="black">
                <a:alpha val="20000"/>
              </a:prstClr>
            </a:outerShdw>
          </a:effectLst>
          <a:scene3d>
            <a:camera prst="orthographicFront"/>
            <a:lightRig rig="threeP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946836" y="2924050"/>
            <a:ext cx="7353224" cy="1877437"/>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DANDELION (</a:t>
            </a:r>
            <a:r>
              <a:rPr lang="en-US" sz="2400" b="1" dirty="0" err="1" smtClean="0">
                <a:latin typeface="Times New Roman" panose="02020603050405020304" pitchFamily="18" charset="0"/>
                <a:cs typeface="Times New Roman" panose="02020603050405020304" pitchFamily="18" charset="0"/>
              </a:rPr>
              <a:t>Taraxacum</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officinale</a:t>
            </a:r>
            <a:r>
              <a:rPr lang="en-US" sz="2400" b="1" dirty="0" smtClean="0">
                <a:latin typeface="Times New Roman" panose="02020603050405020304" pitchFamily="18" charset="0"/>
                <a:cs typeface="Times New Roman" panose="02020603050405020304" pitchFamily="18" charset="0"/>
              </a:rPr>
              <a:t>) → </a:t>
            </a:r>
            <a:r>
              <a:rPr lang="en-US" sz="2400" b="1" dirty="0" err="1" smtClean="0">
                <a:latin typeface="Times New Roman" panose="02020603050405020304" pitchFamily="18" charset="0"/>
                <a:cs typeface="Times New Roman" panose="02020603050405020304" pitchFamily="18" charset="0"/>
              </a:rPr>
              <a:t>Astraceae</a:t>
            </a:r>
            <a:endParaRPr lang="en-US" sz="2400" b="1" dirty="0" smtClean="0">
              <a:latin typeface="Times New Roman" panose="02020603050405020304" pitchFamily="18" charset="0"/>
              <a:cs typeface="Times New Roman" panose="02020603050405020304" pitchFamily="18" charset="0"/>
            </a:endParaRPr>
          </a:p>
          <a:p>
            <a:endParaRPr lang="en-US" sz="2000"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Chemical constituents:→ </a:t>
            </a:r>
            <a:r>
              <a:rPr lang="en-US" dirty="0" smtClean="0">
                <a:latin typeface="Times New Roman" panose="02020603050405020304" pitchFamily="18" charset="0"/>
                <a:cs typeface="Times New Roman" panose="02020603050405020304" pitchFamily="18" charset="0"/>
              </a:rPr>
              <a:t>Phenolic acids (</a:t>
            </a:r>
            <a:r>
              <a:rPr lang="en-US" dirty="0" err="1" smtClean="0">
                <a:latin typeface="Times New Roman" panose="02020603050405020304" pitchFamily="18" charset="0"/>
                <a:cs typeface="Times New Roman" panose="02020603050405020304" pitchFamily="18" charset="0"/>
              </a:rPr>
              <a:t>Chicoric</a:t>
            </a:r>
            <a:r>
              <a:rPr lang="en-US" dirty="0" smtClean="0">
                <a:latin typeface="Times New Roman" panose="02020603050405020304" pitchFamily="18" charset="0"/>
                <a:cs typeface="Times New Roman" panose="02020603050405020304" pitchFamily="18" charset="0"/>
              </a:rPr>
              <a:t> acid, </a:t>
            </a:r>
            <a:r>
              <a:rPr lang="en-US" dirty="0" err="1" smtClean="0">
                <a:latin typeface="Times New Roman" panose="02020603050405020304" pitchFamily="18" charset="0"/>
                <a:cs typeface="Times New Roman" panose="02020603050405020304" pitchFamily="18" charset="0"/>
              </a:rPr>
              <a:t>chlorogenic</a:t>
            </a:r>
            <a:r>
              <a:rPr lang="en-US" dirty="0" smtClean="0">
                <a:latin typeface="Times New Roman" panose="02020603050405020304" pitchFamily="18" charset="0"/>
                <a:cs typeface="Times New Roman" panose="02020603050405020304" pitchFamily="18" charset="0"/>
              </a:rPr>
              <a:t> acid), 				</a:t>
            </a:r>
            <a:r>
              <a:rPr lang="en-US" dirty="0" err="1" smtClean="0">
                <a:latin typeface="Times New Roman" panose="02020603050405020304" pitchFamily="18" charset="0"/>
                <a:cs typeface="Times New Roman" panose="02020603050405020304" pitchFamily="18" charset="0"/>
              </a:rPr>
              <a:t>sesquiterpenes</a:t>
            </a:r>
            <a:endParaRPr lang="en-US"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Uses:→ </a:t>
            </a:r>
            <a:r>
              <a:rPr lang="en-US" dirty="0" smtClean="0">
                <a:latin typeface="Times New Roman" panose="02020603050405020304" pitchFamily="18" charset="0"/>
                <a:cs typeface="Times New Roman" panose="02020603050405020304" pitchFamily="18" charset="0"/>
              </a:rPr>
              <a:t>Detoxifying, diuretics, </a:t>
            </a:r>
            <a:r>
              <a:rPr lang="en-US" dirty="0" err="1" smtClean="0">
                <a:latin typeface="Times New Roman" panose="02020603050405020304" pitchFamily="18" charset="0"/>
                <a:cs typeface="Times New Roman" panose="02020603050405020304" pitchFamily="18" charset="0"/>
              </a:rPr>
              <a:t>antioxiant</a:t>
            </a:r>
            <a:r>
              <a:rPr lang="en-US" dirty="0" smtClean="0">
                <a:latin typeface="Times New Roman" panose="02020603050405020304" pitchFamily="18" charset="0"/>
                <a:cs typeface="Times New Roman" panose="02020603050405020304" pitchFamily="18" charset="0"/>
              </a:rPr>
              <a:t>, anti-inflammatory, antibacterial, </a:t>
            </a:r>
            <a:endParaRPr lang="en-US"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561347" y="914399"/>
            <a:ext cx="6352674" cy="584775"/>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INGREDIENT PROFILE</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75171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 presetClass="entr" presetSubtype="8"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par>
                          <p:cTn id="15" fill="hold">
                            <p:stCondLst>
                              <p:cond delay="1250"/>
                            </p:stCondLst>
                            <p:childTnLst>
                              <p:par>
                                <p:cTn id="16" presetID="17" presetClass="entr" presetSubtype="8"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750" fill="hold"/>
                                        <p:tgtEl>
                                          <p:spTgt spid="5"/>
                                        </p:tgtEl>
                                        <p:attrNameLst>
                                          <p:attrName>ppt_x</p:attrName>
                                        </p:attrNameLst>
                                      </p:cBhvr>
                                      <p:tavLst>
                                        <p:tav tm="0">
                                          <p:val>
                                            <p:strVal val="#ppt_x-#ppt_w/2"/>
                                          </p:val>
                                        </p:tav>
                                        <p:tav tm="100000">
                                          <p:val>
                                            <p:strVal val="#ppt_x"/>
                                          </p:val>
                                        </p:tav>
                                      </p:tavLst>
                                    </p:anim>
                                    <p:anim calcmode="lin" valueType="num">
                                      <p:cBhvr>
                                        <p:cTn id="19" dur="750" fill="hold"/>
                                        <p:tgtEl>
                                          <p:spTgt spid="5"/>
                                        </p:tgtEl>
                                        <p:attrNameLst>
                                          <p:attrName>ppt_y</p:attrName>
                                        </p:attrNameLst>
                                      </p:cBhvr>
                                      <p:tavLst>
                                        <p:tav tm="0">
                                          <p:val>
                                            <p:strVal val="#ppt_y"/>
                                          </p:val>
                                        </p:tav>
                                        <p:tav tm="100000">
                                          <p:val>
                                            <p:strVal val="#ppt_y"/>
                                          </p:val>
                                        </p:tav>
                                      </p:tavLst>
                                    </p:anim>
                                    <p:anim calcmode="lin" valueType="num">
                                      <p:cBhvr>
                                        <p:cTn id="20" dur="750" fill="hold"/>
                                        <p:tgtEl>
                                          <p:spTgt spid="5"/>
                                        </p:tgtEl>
                                        <p:attrNameLst>
                                          <p:attrName>ppt_w</p:attrName>
                                        </p:attrNameLst>
                                      </p:cBhvr>
                                      <p:tavLst>
                                        <p:tav tm="0">
                                          <p:val>
                                            <p:fltVal val="0"/>
                                          </p:val>
                                        </p:tav>
                                        <p:tav tm="100000">
                                          <p:val>
                                            <p:strVal val="#ppt_w"/>
                                          </p:val>
                                        </p:tav>
                                      </p:tavLst>
                                    </p:anim>
                                    <p:anim calcmode="lin" valueType="num">
                                      <p:cBhvr>
                                        <p:cTn id="21" dur="75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rgbClr val="9ACD32"/>
            </a:gs>
            <a:gs pos="1000">
              <a:srgbClr val="228B22"/>
            </a:gs>
            <a:gs pos="100000">
              <a:srgbClr val="F0FFF0"/>
            </a:gs>
          </a:gsLst>
          <a:lin ang="2700000" scaled="1"/>
          <a:tileRect/>
        </a:gradFill>
        <a:effectLst/>
      </p:bgPr>
    </p:bg>
    <p:spTree>
      <p:nvGrpSpPr>
        <p:cNvPr id="1" name=""/>
        <p:cNvGrpSpPr/>
        <p:nvPr/>
      </p:nvGrpSpPr>
      <p:grpSpPr>
        <a:xfrm>
          <a:off x="0" y="0"/>
          <a:ext cx="0" cy="0"/>
          <a:chOff x="0" y="0"/>
          <a:chExt cx="0" cy="0"/>
        </a:xfrm>
      </p:grpSpPr>
      <p:sp>
        <p:nvSpPr>
          <p:cNvPr id="11" name="Oval 10"/>
          <p:cNvSpPr/>
          <p:nvPr/>
        </p:nvSpPr>
        <p:spPr>
          <a:xfrm>
            <a:off x="1375646" y="4645688"/>
            <a:ext cx="2125023" cy="2041264"/>
          </a:xfrm>
          <a:prstGeom prst="ellipse">
            <a:avLst/>
          </a:prstGeom>
          <a:blipFill dpi="0" rotWithShape="1">
            <a:blip r:embed="rId2"/>
            <a:srcRect/>
            <a:stretch>
              <a:fillRect l="-2000" t="-1000" r="-6000" b="-7000"/>
            </a:stretch>
          </a:blipFill>
          <a:effectLst>
            <a:glow rad="139700">
              <a:schemeClr val="accent6">
                <a:satMod val="175000"/>
                <a:alpha val="40000"/>
              </a:schemeClr>
            </a:glow>
            <a:outerShdw blurRad="76200" dir="18900000" sy="23000" kx="-1200000" algn="bl" rotWithShape="0">
              <a:prstClr val="black">
                <a:alpha val="20000"/>
              </a:prstClr>
            </a:outerShdw>
          </a:effectLst>
          <a:scene3d>
            <a:camera prst="orthographicFront"/>
            <a:lightRig rig="threeP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375645" y="2422604"/>
            <a:ext cx="2125023" cy="2041264"/>
          </a:xfrm>
          <a:prstGeom prst="ellipse">
            <a:avLst/>
          </a:prstGeom>
          <a:blipFill dpi="0" rotWithShape="1">
            <a:blip r:embed="rId3"/>
            <a:srcRect/>
            <a:stretch>
              <a:fillRect l="-2000" t="-1000" r="-6000" b="-7000"/>
            </a:stretch>
          </a:blipFill>
          <a:effectLst>
            <a:glow rad="228600">
              <a:schemeClr val="accent6">
                <a:satMod val="175000"/>
                <a:alpha val="40000"/>
              </a:schemeClr>
            </a:glow>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375645" y="199520"/>
            <a:ext cx="2125023" cy="2041264"/>
          </a:xfrm>
          <a:prstGeom prst="ellipse">
            <a:avLst/>
          </a:prstGeom>
          <a:blipFill dpi="0" rotWithShape="1">
            <a:blip r:embed="rId4"/>
            <a:srcRect/>
            <a:stretch>
              <a:fillRect l="-2000" t="-1000" r="-6000" b="-7000"/>
            </a:stretch>
          </a:blipFill>
          <a:effectLst>
            <a:glow rad="139700">
              <a:schemeClr val="accent6">
                <a:satMod val="175000"/>
                <a:alpha val="40000"/>
              </a:schemeClr>
            </a:glow>
            <a:outerShdw blurRad="76200" dir="18900000" sy="23000" kx="-1200000" algn="bl" rotWithShape="0">
              <a:prstClr val="black">
                <a:alpha val="20000"/>
              </a:prstClr>
            </a:outerShdw>
          </a:effectLst>
          <a:scene3d>
            <a:camera prst="orthographicFront"/>
            <a:lightRig rig="threeP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802455" y="758487"/>
            <a:ext cx="7306147" cy="954107"/>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NEEM (</a:t>
            </a:r>
            <a:r>
              <a:rPr lang="en-US" sz="2000" b="1" dirty="0" err="1" smtClean="0">
                <a:latin typeface="Times New Roman" panose="02020603050405020304" pitchFamily="18" charset="0"/>
                <a:cs typeface="Times New Roman" panose="02020603050405020304" pitchFamily="18" charset="0"/>
              </a:rPr>
              <a:t>Azadirachta</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indica</a:t>
            </a:r>
            <a:r>
              <a:rPr lang="en-US" sz="2000" b="1" dirty="0" smtClean="0">
                <a:latin typeface="Times New Roman" panose="02020603050405020304" pitchFamily="18" charset="0"/>
                <a:cs typeface="Times New Roman" panose="02020603050405020304" pitchFamily="18" charset="0"/>
              </a:rPr>
              <a:t>) → </a:t>
            </a:r>
            <a:r>
              <a:rPr lang="en-US" sz="2000" b="1" dirty="0" err="1" smtClean="0">
                <a:latin typeface="Times New Roman" panose="02020603050405020304" pitchFamily="18" charset="0"/>
                <a:cs typeface="Times New Roman" panose="02020603050405020304" pitchFamily="18" charset="0"/>
              </a:rPr>
              <a:t>Meliaceae</a:t>
            </a:r>
            <a:endParaRPr lang="en-US" sz="2000"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Chemical constituents:→ </a:t>
            </a:r>
            <a:r>
              <a:rPr lang="en-US" dirty="0" err="1" smtClean="0">
                <a:latin typeface="Times New Roman" panose="02020603050405020304" pitchFamily="18" charset="0"/>
                <a:cs typeface="Times New Roman" panose="02020603050405020304" pitchFamily="18" charset="0"/>
              </a:rPr>
              <a:t>Nimbin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nimbolide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quecertic</a:t>
            </a:r>
            <a:r>
              <a:rPr lang="en-US" dirty="0" smtClean="0">
                <a:latin typeface="Times New Roman" panose="02020603050405020304" pitchFamily="18" charset="0"/>
                <a:cs typeface="Times New Roman" panose="02020603050405020304" pitchFamily="18" charset="0"/>
              </a:rPr>
              <a:t>, </a:t>
            </a:r>
            <a:r>
              <a:rPr lang="el-GR" dirty="0" smtClean="0">
                <a:latin typeface="Times New Roman" panose="02020603050405020304" pitchFamily="18" charset="0"/>
                <a:cs typeface="Times New Roman" panose="02020603050405020304" pitchFamily="18" charset="0"/>
              </a:rPr>
              <a:t>β</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sitosterol</a:t>
            </a:r>
            <a:r>
              <a:rPr lang="en-US" dirty="0" smtClean="0">
                <a:latin typeface="Times New Roman" panose="02020603050405020304" pitchFamily="18" charset="0"/>
                <a:cs typeface="Times New Roman" panose="02020603050405020304" pitchFamily="18" charset="0"/>
              </a:rPr>
              <a:t>.</a:t>
            </a:r>
          </a:p>
          <a:p>
            <a:r>
              <a:rPr lang="en-US" b="1" dirty="0" smtClean="0">
                <a:latin typeface="Times New Roman" panose="02020603050405020304" pitchFamily="18" charset="0"/>
                <a:cs typeface="Times New Roman" panose="02020603050405020304" pitchFamily="18" charset="0"/>
              </a:rPr>
              <a:t>Uses:→ </a:t>
            </a:r>
            <a:r>
              <a:rPr lang="en-US" dirty="0" smtClean="0">
                <a:latin typeface="Times New Roman" panose="02020603050405020304" pitchFamily="18" charset="0"/>
                <a:cs typeface="Times New Roman" panose="02020603050405020304" pitchFamily="18" charset="0"/>
              </a:rPr>
              <a:t>Anti-inflammatory, antibacterial, anticancer, anti-diabetic, skin care.</a:t>
            </a:r>
            <a:endParaRPr 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3802455" y="2995058"/>
            <a:ext cx="7306147" cy="1231106"/>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GINGER (</a:t>
            </a:r>
            <a:r>
              <a:rPr lang="en-US" sz="2000" b="1" dirty="0" err="1" smtClean="0">
                <a:latin typeface="Times New Roman" panose="02020603050405020304" pitchFamily="18" charset="0"/>
                <a:cs typeface="Times New Roman" panose="02020603050405020304" pitchFamily="18" charset="0"/>
              </a:rPr>
              <a:t>Zingiber</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officinale</a:t>
            </a:r>
            <a:r>
              <a:rPr lang="en-US" sz="2000" b="1" dirty="0" smtClean="0">
                <a:latin typeface="Times New Roman" panose="02020603050405020304" pitchFamily="18" charset="0"/>
                <a:cs typeface="Times New Roman" panose="02020603050405020304" pitchFamily="18" charset="0"/>
              </a:rPr>
              <a:t>) → </a:t>
            </a:r>
            <a:r>
              <a:rPr lang="en-US" sz="2000" b="1" dirty="0" err="1" smtClean="0">
                <a:latin typeface="Times New Roman" panose="02020603050405020304" pitchFamily="18" charset="0"/>
                <a:cs typeface="Times New Roman" panose="02020603050405020304" pitchFamily="18" charset="0"/>
              </a:rPr>
              <a:t>Zingiberaceae</a:t>
            </a:r>
            <a:endParaRPr lang="en-US" sz="2000"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Chemical constituents:→ </a:t>
            </a:r>
            <a:r>
              <a:rPr lang="en-US" dirty="0" smtClean="0">
                <a:latin typeface="Times New Roman" panose="02020603050405020304" pitchFamily="18" charset="0"/>
                <a:cs typeface="Times New Roman" panose="02020603050405020304" pitchFamily="18" charset="0"/>
              </a:rPr>
              <a:t>Volatile oil, </a:t>
            </a:r>
            <a:r>
              <a:rPr lang="en-US" dirty="0" err="1" smtClean="0">
                <a:latin typeface="Times New Roman" panose="02020603050405020304" pitchFamily="18" charset="0"/>
                <a:cs typeface="Times New Roman" panose="02020603050405020304" pitchFamily="18" charset="0"/>
              </a:rPr>
              <a:t>terpenes</a:t>
            </a:r>
            <a:r>
              <a:rPr lang="en-US" dirty="0" smtClean="0">
                <a:latin typeface="Times New Roman" panose="02020603050405020304" pitchFamily="18" charset="0"/>
                <a:cs typeface="Times New Roman" panose="02020603050405020304" pitchFamily="18" charset="0"/>
              </a:rPr>
              <a:t>, phenolic compounds</a:t>
            </a:r>
            <a:endParaRPr lang="en-US"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Uses:→ </a:t>
            </a:r>
            <a:r>
              <a:rPr lang="en-US" dirty="0" smtClean="0">
                <a:latin typeface="Times New Roman" panose="02020603050405020304" pitchFamily="18" charset="0"/>
                <a:cs typeface="Times New Roman" panose="02020603050405020304" pitchFamily="18" charset="0"/>
              </a:rPr>
              <a:t>Anti-inflammatory, antibacterial, anticancer, anti-diabetic, </a:t>
            </a: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a:t>
            </a:r>
            <a:r>
              <a:rPr lang="en-US" dirty="0" smtClean="0">
                <a:latin typeface="Times New Roman" panose="02020603050405020304" pitchFamily="18" charset="0"/>
                <a:cs typeface="Times New Roman" panose="02020603050405020304" pitchFamily="18" charset="0"/>
              </a:rPr>
              <a:t>lavoring agent</a:t>
            </a:r>
            <a:endParaRPr lang="en-US" sz="16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3802455" y="5207264"/>
            <a:ext cx="7497604" cy="1231106"/>
          </a:xfrm>
          <a:prstGeom prst="rect">
            <a:avLst/>
          </a:prstGeom>
          <a:noFill/>
        </p:spPr>
        <p:txBody>
          <a:bodyPr wrap="square" rtlCol="0">
            <a:spAutoFit/>
          </a:bodyPr>
          <a:lstStyle/>
          <a:p>
            <a:pPr algn="just"/>
            <a:r>
              <a:rPr lang="en-US" sz="2000" b="1" dirty="0" smtClean="0">
                <a:latin typeface="Times New Roman" panose="02020603050405020304" pitchFamily="18" charset="0"/>
                <a:cs typeface="Times New Roman" panose="02020603050405020304" pitchFamily="18" charset="0"/>
              </a:rPr>
              <a:t>TURMERIC (Curcuma longa) → </a:t>
            </a:r>
            <a:r>
              <a:rPr lang="en-US" sz="2000" b="1" dirty="0" err="1" smtClean="0">
                <a:latin typeface="Times New Roman" panose="02020603050405020304" pitchFamily="18" charset="0"/>
                <a:cs typeface="Times New Roman" panose="02020603050405020304" pitchFamily="18" charset="0"/>
              </a:rPr>
              <a:t>Zingiberaceae</a:t>
            </a:r>
            <a:endParaRPr lang="en-US" sz="2000" b="1" dirty="0" smtClean="0">
              <a:latin typeface="Times New Roman" panose="02020603050405020304" pitchFamily="18" charset="0"/>
              <a:cs typeface="Times New Roman" panose="02020603050405020304" pitchFamily="18" charset="0"/>
            </a:endParaRPr>
          </a:p>
          <a:p>
            <a:pPr algn="just"/>
            <a:r>
              <a:rPr lang="en-US" b="1" dirty="0" smtClean="0">
                <a:latin typeface="Times New Roman" panose="02020603050405020304" pitchFamily="18" charset="0"/>
                <a:cs typeface="Times New Roman" panose="02020603050405020304" pitchFamily="18" charset="0"/>
              </a:rPr>
              <a:t>Chemical constituents:→ </a:t>
            </a:r>
            <a:r>
              <a:rPr lang="en-US" dirty="0" err="1" smtClean="0">
                <a:latin typeface="Times New Roman" panose="02020603050405020304" pitchFamily="18" charset="0"/>
                <a:cs typeface="Times New Roman" panose="02020603050405020304" pitchFamily="18" charset="0"/>
              </a:rPr>
              <a:t>Curcumin</a:t>
            </a:r>
            <a:r>
              <a:rPr lang="en-US" dirty="0" smtClean="0">
                <a:latin typeface="Times New Roman" panose="02020603050405020304" pitchFamily="18" charset="0"/>
                <a:cs typeface="Times New Roman" panose="02020603050405020304" pitchFamily="18" charset="0"/>
              </a:rPr>
              <a:t> (yellow phenolic pigment)</a:t>
            </a:r>
            <a:endParaRPr lang="en-US" b="1" dirty="0" smtClean="0">
              <a:latin typeface="Times New Roman" panose="02020603050405020304" pitchFamily="18" charset="0"/>
              <a:cs typeface="Times New Roman" panose="02020603050405020304" pitchFamily="18" charset="0"/>
            </a:endParaRPr>
          </a:p>
          <a:p>
            <a:pPr algn="just"/>
            <a:r>
              <a:rPr lang="en-US" b="1" dirty="0" smtClean="0">
                <a:latin typeface="Times New Roman" panose="02020603050405020304" pitchFamily="18" charset="0"/>
                <a:cs typeface="Times New Roman" panose="02020603050405020304" pitchFamily="18" charset="0"/>
              </a:rPr>
              <a:t>Uses:→ </a:t>
            </a:r>
            <a:r>
              <a:rPr lang="en-US" dirty="0" smtClean="0">
                <a:latin typeface="Times New Roman" panose="02020603050405020304" pitchFamily="18" charset="0"/>
                <a:cs typeface="Times New Roman" panose="02020603050405020304" pitchFamily="18" charset="0"/>
              </a:rPr>
              <a:t>Antioxidant, anti-inflammatory, antibacterial, anticancer, anti-diabetic, 			flavoring agent</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5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7" presetClass="entr" presetSubtype="8"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750" fill="hold"/>
                                        <p:tgtEl>
                                          <p:spTgt spid="2"/>
                                        </p:tgtEl>
                                        <p:attrNameLst>
                                          <p:attrName>ppt_x</p:attrName>
                                        </p:attrNameLst>
                                      </p:cBhvr>
                                      <p:tavLst>
                                        <p:tav tm="0">
                                          <p:val>
                                            <p:strVal val="#ppt_x-#ppt_w/2"/>
                                          </p:val>
                                        </p:tav>
                                        <p:tav tm="100000">
                                          <p:val>
                                            <p:strVal val="#ppt_x"/>
                                          </p:val>
                                        </p:tav>
                                      </p:tavLst>
                                    </p:anim>
                                    <p:anim calcmode="lin" valueType="num">
                                      <p:cBhvr>
                                        <p:cTn id="23" dur="750" fill="hold"/>
                                        <p:tgtEl>
                                          <p:spTgt spid="2"/>
                                        </p:tgtEl>
                                        <p:attrNameLst>
                                          <p:attrName>ppt_y</p:attrName>
                                        </p:attrNameLst>
                                      </p:cBhvr>
                                      <p:tavLst>
                                        <p:tav tm="0">
                                          <p:val>
                                            <p:strVal val="#ppt_y"/>
                                          </p:val>
                                        </p:tav>
                                        <p:tav tm="100000">
                                          <p:val>
                                            <p:strVal val="#ppt_y"/>
                                          </p:val>
                                        </p:tav>
                                      </p:tavLst>
                                    </p:anim>
                                    <p:anim calcmode="lin" valueType="num">
                                      <p:cBhvr>
                                        <p:cTn id="24" dur="750" fill="hold"/>
                                        <p:tgtEl>
                                          <p:spTgt spid="2"/>
                                        </p:tgtEl>
                                        <p:attrNameLst>
                                          <p:attrName>ppt_w</p:attrName>
                                        </p:attrNameLst>
                                      </p:cBhvr>
                                      <p:tavLst>
                                        <p:tav tm="0">
                                          <p:val>
                                            <p:fltVal val="0"/>
                                          </p:val>
                                        </p:tav>
                                        <p:tav tm="100000">
                                          <p:val>
                                            <p:strVal val="#ppt_w"/>
                                          </p:val>
                                        </p:tav>
                                      </p:tavLst>
                                    </p:anim>
                                    <p:anim calcmode="lin" valueType="num">
                                      <p:cBhvr>
                                        <p:cTn id="25" dur="750" fill="hold"/>
                                        <p:tgtEl>
                                          <p:spTgt spid="2"/>
                                        </p:tgtEl>
                                        <p:attrNameLst>
                                          <p:attrName>ppt_h</p:attrName>
                                        </p:attrNameLst>
                                      </p:cBhvr>
                                      <p:tavLst>
                                        <p:tav tm="0">
                                          <p:val>
                                            <p:strVal val="#ppt_h"/>
                                          </p:val>
                                        </p:tav>
                                        <p:tav tm="100000">
                                          <p:val>
                                            <p:strVal val="#ppt_h"/>
                                          </p:val>
                                        </p:tav>
                                      </p:tavLst>
                                    </p:anim>
                                  </p:childTnLst>
                                </p:cTn>
                              </p:par>
                            </p:childTnLst>
                          </p:cTn>
                        </p:par>
                        <p:par>
                          <p:cTn id="26" fill="hold">
                            <p:stCondLst>
                              <p:cond delay="2250"/>
                            </p:stCondLst>
                            <p:childTnLst>
                              <p:par>
                                <p:cTn id="27" presetID="17" presetClass="entr" presetSubtype="8"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750" fill="hold"/>
                                        <p:tgtEl>
                                          <p:spTgt spid="7"/>
                                        </p:tgtEl>
                                        <p:attrNameLst>
                                          <p:attrName>ppt_x</p:attrName>
                                        </p:attrNameLst>
                                      </p:cBhvr>
                                      <p:tavLst>
                                        <p:tav tm="0">
                                          <p:val>
                                            <p:strVal val="#ppt_x-#ppt_w/2"/>
                                          </p:val>
                                        </p:tav>
                                        <p:tav tm="100000">
                                          <p:val>
                                            <p:strVal val="#ppt_x"/>
                                          </p:val>
                                        </p:tav>
                                      </p:tavLst>
                                    </p:anim>
                                    <p:anim calcmode="lin" valueType="num">
                                      <p:cBhvr>
                                        <p:cTn id="30" dur="750" fill="hold"/>
                                        <p:tgtEl>
                                          <p:spTgt spid="7"/>
                                        </p:tgtEl>
                                        <p:attrNameLst>
                                          <p:attrName>ppt_y</p:attrName>
                                        </p:attrNameLst>
                                      </p:cBhvr>
                                      <p:tavLst>
                                        <p:tav tm="0">
                                          <p:val>
                                            <p:strVal val="#ppt_y"/>
                                          </p:val>
                                        </p:tav>
                                        <p:tav tm="100000">
                                          <p:val>
                                            <p:strVal val="#ppt_y"/>
                                          </p:val>
                                        </p:tav>
                                      </p:tavLst>
                                    </p:anim>
                                    <p:anim calcmode="lin" valueType="num">
                                      <p:cBhvr>
                                        <p:cTn id="31" dur="750" fill="hold"/>
                                        <p:tgtEl>
                                          <p:spTgt spid="7"/>
                                        </p:tgtEl>
                                        <p:attrNameLst>
                                          <p:attrName>ppt_w</p:attrName>
                                        </p:attrNameLst>
                                      </p:cBhvr>
                                      <p:tavLst>
                                        <p:tav tm="0">
                                          <p:val>
                                            <p:fltVal val="0"/>
                                          </p:val>
                                        </p:tav>
                                        <p:tav tm="100000">
                                          <p:val>
                                            <p:strVal val="#ppt_w"/>
                                          </p:val>
                                        </p:tav>
                                      </p:tavLst>
                                    </p:anim>
                                    <p:anim calcmode="lin" valueType="num">
                                      <p:cBhvr>
                                        <p:cTn id="32" dur="750" fill="hold"/>
                                        <p:tgtEl>
                                          <p:spTgt spid="7"/>
                                        </p:tgtEl>
                                        <p:attrNameLst>
                                          <p:attrName>ppt_h</p:attrName>
                                        </p:attrNameLst>
                                      </p:cBhvr>
                                      <p:tavLst>
                                        <p:tav tm="0">
                                          <p:val>
                                            <p:strVal val="#ppt_h"/>
                                          </p:val>
                                        </p:tav>
                                        <p:tav tm="100000">
                                          <p:val>
                                            <p:strVal val="#ppt_h"/>
                                          </p:val>
                                        </p:tav>
                                      </p:tavLst>
                                    </p:anim>
                                  </p:childTnLst>
                                </p:cTn>
                              </p:par>
                            </p:childTnLst>
                          </p:cTn>
                        </p:par>
                        <p:par>
                          <p:cTn id="33" fill="hold">
                            <p:stCondLst>
                              <p:cond delay="3000"/>
                            </p:stCondLst>
                            <p:childTnLst>
                              <p:par>
                                <p:cTn id="34" presetID="17" presetClass="entr" presetSubtype="8"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750" fill="hold"/>
                                        <p:tgtEl>
                                          <p:spTgt spid="8"/>
                                        </p:tgtEl>
                                        <p:attrNameLst>
                                          <p:attrName>ppt_x</p:attrName>
                                        </p:attrNameLst>
                                      </p:cBhvr>
                                      <p:tavLst>
                                        <p:tav tm="0">
                                          <p:val>
                                            <p:strVal val="#ppt_x-#ppt_w/2"/>
                                          </p:val>
                                        </p:tav>
                                        <p:tav tm="100000">
                                          <p:val>
                                            <p:strVal val="#ppt_x"/>
                                          </p:val>
                                        </p:tav>
                                      </p:tavLst>
                                    </p:anim>
                                    <p:anim calcmode="lin" valueType="num">
                                      <p:cBhvr>
                                        <p:cTn id="37" dur="750" fill="hold"/>
                                        <p:tgtEl>
                                          <p:spTgt spid="8"/>
                                        </p:tgtEl>
                                        <p:attrNameLst>
                                          <p:attrName>ppt_y</p:attrName>
                                        </p:attrNameLst>
                                      </p:cBhvr>
                                      <p:tavLst>
                                        <p:tav tm="0">
                                          <p:val>
                                            <p:strVal val="#ppt_y"/>
                                          </p:val>
                                        </p:tav>
                                        <p:tav tm="100000">
                                          <p:val>
                                            <p:strVal val="#ppt_y"/>
                                          </p:val>
                                        </p:tav>
                                      </p:tavLst>
                                    </p:anim>
                                    <p:anim calcmode="lin" valueType="num">
                                      <p:cBhvr>
                                        <p:cTn id="38" dur="750" fill="hold"/>
                                        <p:tgtEl>
                                          <p:spTgt spid="8"/>
                                        </p:tgtEl>
                                        <p:attrNameLst>
                                          <p:attrName>ppt_w</p:attrName>
                                        </p:attrNameLst>
                                      </p:cBhvr>
                                      <p:tavLst>
                                        <p:tav tm="0">
                                          <p:val>
                                            <p:fltVal val="0"/>
                                          </p:val>
                                        </p:tav>
                                        <p:tav tm="100000">
                                          <p:val>
                                            <p:strVal val="#ppt_w"/>
                                          </p:val>
                                        </p:tav>
                                      </p:tavLst>
                                    </p:anim>
                                    <p:anim calcmode="lin" valueType="num">
                                      <p:cBhvr>
                                        <p:cTn id="39" dur="75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6" grpId="0" animBg="1"/>
      <p:bldP spid="2"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rgbClr val="9ACD32"/>
            </a:gs>
            <a:gs pos="1000">
              <a:srgbClr val="228B22"/>
            </a:gs>
            <a:gs pos="100000">
              <a:srgbClr val="F0FFF0"/>
            </a:gs>
          </a:gsLst>
          <a:lin ang="2700000" scaled="1"/>
          <a:tileRect/>
        </a:gradFill>
        <a:effectLst/>
      </p:bgPr>
    </p:bg>
    <p:spTree>
      <p:nvGrpSpPr>
        <p:cNvPr id="1" name=""/>
        <p:cNvGrpSpPr/>
        <p:nvPr/>
      </p:nvGrpSpPr>
      <p:grpSpPr>
        <a:xfrm>
          <a:off x="0" y="0"/>
          <a:ext cx="0" cy="0"/>
          <a:chOff x="0" y="0"/>
          <a:chExt cx="0" cy="0"/>
        </a:xfrm>
      </p:grpSpPr>
      <p:sp>
        <p:nvSpPr>
          <p:cNvPr id="7" name="Oval 6"/>
          <p:cNvSpPr/>
          <p:nvPr/>
        </p:nvSpPr>
        <p:spPr>
          <a:xfrm>
            <a:off x="1497222" y="2502335"/>
            <a:ext cx="2125023" cy="2041264"/>
          </a:xfrm>
          <a:prstGeom prst="ellipse">
            <a:avLst/>
          </a:prstGeom>
          <a:blipFill dpi="0" rotWithShape="1">
            <a:blip r:embed="rId2"/>
            <a:srcRect/>
            <a:stretch>
              <a:fillRect l="-2000" t="-1000" r="-6000" b="-7000"/>
            </a:stretch>
          </a:blipFill>
          <a:effectLst>
            <a:glow rad="228600">
              <a:schemeClr val="accent6">
                <a:satMod val="175000"/>
                <a:alpha val="40000"/>
              </a:schemeClr>
            </a:glow>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497222" y="317116"/>
            <a:ext cx="2125023" cy="2041264"/>
          </a:xfrm>
          <a:prstGeom prst="ellipse">
            <a:avLst/>
          </a:prstGeom>
          <a:blipFill dpi="0" rotWithShape="1">
            <a:blip r:embed="rId3"/>
            <a:srcRect/>
            <a:stretch>
              <a:fillRect l="-2000" t="-1000" r="-6000" b="-7000"/>
            </a:stretch>
          </a:blipFill>
          <a:effectLst>
            <a:glow rad="139700">
              <a:schemeClr val="accent6">
                <a:satMod val="175000"/>
                <a:alpha val="40000"/>
              </a:schemeClr>
            </a:glow>
            <a:outerShdw blurRad="76200" dir="18900000" sy="23000" kx="-1200000" algn="bl" rotWithShape="0">
              <a:prstClr val="black">
                <a:alpha val="20000"/>
              </a:prstClr>
            </a:outerShdw>
          </a:effectLst>
          <a:scene3d>
            <a:camera prst="orthographicFront"/>
            <a:lightRig rig="threeP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497223" y="4687554"/>
            <a:ext cx="2125023" cy="2041264"/>
          </a:xfrm>
          <a:prstGeom prst="ellipse">
            <a:avLst/>
          </a:prstGeom>
          <a:blipFill dpi="0" rotWithShape="1">
            <a:blip r:embed="rId4"/>
            <a:srcRect/>
            <a:stretch>
              <a:fillRect l="-2000" t="-1000" r="-6000" b="-7000"/>
            </a:stretch>
          </a:blipFill>
          <a:effectLst>
            <a:glow rad="228600">
              <a:schemeClr val="accent6">
                <a:satMod val="175000"/>
                <a:alpha val="40000"/>
              </a:schemeClr>
            </a:glow>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985335" y="885521"/>
            <a:ext cx="7497604" cy="1508105"/>
          </a:xfrm>
          <a:prstGeom prst="rect">
            <a:avLst/>
          </a:prstGeom>
          <a:noFill/>
        </p:spPr>
        <p:txBody>
          <a:bodyPr wrap="square" rtlCol="0">
            <a:spAutoFit/>
          </a:bodyPr>
          <a:lstStyle/>
          <a:p>
            <a:pPr algn="just"/>
            <a:r>
              <a:rPr lang="en-US" sz="2000" b="1" dirty="0" smtClean="0">
                <a:latin typeface="Times New Roman" panose="02020603050405020304" pitchFamily="18" charset="0"/>
                <a:cs typeface="Times New Roman" panose="02020603050405020304" pitchFamily="18" charset="0"/>
              </a:rPr>
              <a:t>AMLA (</a:t>
            </a:r>
            <a:r>
              <a:rPr lang="en-US" sz="2000" b="1" dirty="0" err="1" smtClean="0">
                <a:latin typeface="Times New Roman" panose="02020603050405020304" pitchFamily="18" charset="0"/>
                <a:cs typeface="Times New Roman" panose="02020603050405020304" pitchFamily="18" charset="0"/>
              </a:rPr>
              <a:t>Emblica</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officinalis</a:t>
            </a:r>
            <a:r>
              <a:rPr lang="en-US" sz="2000" b="1" dirty="0" smtClean="0">
                <a:latin typeface="Times New Roman" panose="02020603050405020304" pitchFamily="18" charset="0"/>
                <a:cs typeface="Times New Roman" panose="02020603050405020304" pitchFamily="18" charset="0"/>
              </a:rPr>
              <a:t>) → </a:t>
            </a:r>
            <a:r>
              <a:rPr lang="en-US" sz="2000" b="1" dirty="0" err="1" smtClean="0">
                <a:latin typeface="Times New Roman" panose="02020603050405020304" pitchFamily="18" charset="0"/>
                <a:cs typeface="Times New Roman" panose="02020603050405020304" pitchFamily="18" charset="0"/>
              </a:rPr>
              <a:t>Euphorbiaceae</a:t>
            </a:r>
            <a:endParaRPr lang="en-US" sz="2000" b="1" dirty="0" smtClean="0">
              <a:latin typeface="Times New Roman" panose="02020603050405020304" pitchFamily="18" charset="0"/>
              <a:cs typeface="Times New Roman" panose="02020603050405020304" pitchFamily="18" charset="0"/>
            </a:endParaRPr>
          </a:p>
          <a:p>
            <a:pPr algn="just"/>
            <a:r>
              <a:rPr lang="en-US" b="1" dirty="0" smtClean="0">
                <a:latin typeface="Times New Roman" panose="02020603050405020304" pitchFamily="18" charset="0"/>
                <a:cs typeface="Times New Roman" panose="02020603050405020304" pitchFamily="18" charset="0"/>
              </a:rPr>
              <a:t>Chemical constituents:→ </a:t>
            </a:r>
            <a:r>
              <a:rPr lang="en-US" dirty="0" smtClean="0">
                <a:latin typeface="Times New Roman" panose="02020603050405020304" pitchFamily="18" charset="0"/>
                <a:cs typeface="Times New Roman" panose="02020603050405020304" pitchFamily="18" charset="0"/>
              </a:rPr>
              <a:t>Vitamin c, amino acids and phytochemicals</a:t>
            </a:r>
            <a:r>
              <a:rPr lang="en-US" b="1" dirty="0" smtClean="0">
                <a:latin typeface="Times New Roman" panose="02020603050405020304" pitchFamily="18" charset="0"/>
                <a:cs typeface="Times New Roman" panose="02020603050405020304" pitchFamily="18" charset="0"/>
              </a:rPr>
              <a:t> </a:t>
            </a:r>
          </a:p>
          <a:p>
            <a:pPr algn="just"/>
            <a:r>
              <a:rPr lang="en-US" b="1" dirty="0" smtClean="0">
                <a:latin typeface="Times New Roman" panose="02020603050405020304" pitchFamily="18" charset="0"/>
                <a:cs typeface="Times New Roman" panose="02020603050405020304" pitchFamily="18" charset="0"/>
              </a:rPr>
              <a:t>Uses:→ </a:t>
            </a:r>
            <a:r>
              <a:rPr lang="en-US" dirty="0" smtClean="0">
                <a:latin typeface="Times New Roman" panose="02020603050405020304" pitchFamily="18" charset="0"/>
                <a:cs typeface="Times New Roman" panose="02020603050405020304" pitchFamily="18" charset="0"/>
              </a:rPr>
              <a:t>Antioxidant, antibacterial, digestive aid, immune boosting, </a:t>
            </a:r>
          </a:p>
          <a:p>
            <a:pPr algn="just"/>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weight management, anti-aging. 			</a:t>
            </a:r>
            <a:endParaRPr lang="en-US" sz="16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3985335" y="3003079"/>
            <a:ext cx="7497604" cy="1231106"/>
          </a:xfrm>
          <a:prstGeom prst="rect">
            <a:avLst/>
          </a:prstGeom>
          <a:noFill/>
        </p:spPr>
        <p:txBody>
          <a:bodyPr wrap="square" rtlCol="0">
            <a:spAutoFit/>
          </a:bodyPr>
          <a:lstStyle/>
          <a:p>
            <a:pPr algn="just"/>
            <a:r>
              <a:rPr lang="en-US" sz="2000" b="1" dirty="0" smtClean="0">
                <a:latin typeface="Times New Roman" panose="02020603050405020304" pitchFamily="18" charset="0"/>
                <a:cs typeface="Times New Roman" panose="02020603050405020304" pitchFamily="18" charset="0"/>
              </a:rPr>
              <a:t>LEMON (Citrus </a:t>
            </a:r>
            <a:r>
              <a:rPr lang="en-US" sz="2000" b="1" dirty="0" err="1" smtClean="0">
                <a:latin typeface="Times New Roman" panose="02020603050405020304" pitchFamily="18" charset="0"/>
                <a:cs typeface="Times New Roman" panose="02020603050405020304" pitchFamily="18" charset="0"/>
              </a:rPr>
              <a:t>limon</a:t>
            </a:r>
            <a:r>
              <a:rPr lang="en-US" sz="2000" b="1" dirty="0" smtClean="0">
                <a:latin typeface="Times New Roman" panose="02020603050405020304" pitchFamily="18" charset="0"/>
                <a:cs typeface="Times New Roman" panose="02020603050405020304" pitchFamily="18" charset="0"/>
              </a:rPr>
              <a:t>) → </a:t>
            </a:r>
            <a:r>
              <a:rPr lang="en-US" sz="2000" b="1" dirty="0" err="1" smtClean="0">
                <a:latin typeface="Times New Roman" panose="02020603050405020304" pitchFamily="18" charset="0"/>
                <a:cs typeface="Times New Roman" panose="02020603050405020304" pitchFamily="18" charset="0"/>
              </a:rPr>
              <a:t>Rutaceae</a:t>
            </a:r>
            <a:endParaRPr lang="en-US" sz="2000" b="1" dirty="0" smtClean="0">
              <a:latin typeface="Times New Roman" panose="02020603050405020304" pitchFamily="18" charset="0"/>
              <a:cs typeface="Times New Roman" panose="02020603050405020304" pitchFamily="18" charset="0"/>
            </a:endParaRPr>
          </a:p>
          <a:p>
            <a:pPr algn="just"/>
            <a:r>
              <a:rPr lang="en-US" b="1" dirty="0" smtClean="0">
                <a:latin typeface="Times New Roman" panose="02020603050405020304" pitchFamily="18" charset="0"/>
                <a:cs typeface="Times New Roman" panose="02020603050405020304" pitchFamily="18" charset="0"/>
              </a:rPr>
              <a:t>Chemical constituents:→ </a:t>
            </a:r>
            <a:r>
              <a:rPr lang="en-US" dirty="0" smtClean="0">
                <a:latin typeface="Times New Roman" panose="02020603050405020304" pitchFamily="18" charset="0"/>
                <a:cs typeface="Times New Roman" panose="02020603050405020304" pitchFamily="18" charset="0"/>
              </a:rPr>
              <a:t>Citric acid, Vitamin C, Phenolic acid, essential oils </a:t>
            </a:r>
            <a:r>
              <a:rPr lang="en-US" b="1" dirty="0" smtClean="0">
                <a:latin typeface="Times New Roman" panose="02020603050405020304" pitchFamily="18" charset="0"/>
                <a:cs typeface="Times New Roman" panose="02020603050405020304" pitchFamily="18" charset="0"/>
              </a:rPr>
              <a:t>Uses:→ </a:t>
            </a:r>
            <a:r>
              <a:rPr lang="en-US" dirty="0">
                <a:latin typeface="Times New Roman" panose="02020603050405020304" pitchFamily="18" charset="0"/>
                <a:cs typeface="Times New Roman" panose="02020603050405020304" pitchFamily="18" charset="0"/>
              </a:rPr>
              <a:t>Antioxidant, digestive aid, immune boosting, </a:t>
            </a:r>
            <a:r>
              <a:rPr lang="en-US" dirty="0" smtClean="0">
                <a:latin typeface="Times New Roman" panose="02020603050405020304" pitchFamily="18" charset="0"/>
                <a:cs typeface="Times New Roman" panose="02020603050405020304" pitchFamily="18" charset="0"/>
              </a:rPr>
              <a:t>weight </a:t>
            </a:r>
            <a:r>
              <a:rPr lang="en-US" dirty="0">
                <a:latin typeface="Times New Roman" panose="02020603050405020304" pitchFamily="18" charset="0"/>
                <a:cs typeface="Times New Roman" panose="02020603050405020304" pitchFamily="18" charset="0"/>
              </a:rPr>
              <a:t>management, </a:t>
            </a:r>
            <a:r>
              <a:rPr lang="en-US" dirty="0" smtClean="0">
                <a:latin typeface="Times New Roman" panose="02020603050405020304" pitchFamily="18" charset="0"/>
                <a:cs typeface="Times New Roman" panose="02020603050405020304" pitchFamily="18" charset="0"/>
              </a:rPr>
              <a:t>			detoxification.</a:t>
            </a:r>
            <a:endParaRPr lang="en-US" sz="16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3985335" y="5124460"/>
            <a:ext cx="7497604" cy="1231106"/>
          </a:xfrm>
          <a:prstGeom prst="rect">
            <a:avLst/>
          </a:prstGeom>
          <a:noFill/>
        </p:spPr>
        <p:txBody>
          <a:bodyPr wrap="square" rtlCol="0">
            <a:spAutoFit/>
          </a:bodyPr>
          <a:lstStyle/>
          <a:p>
            <a:pPr algn="just"/>
            <a:r>
              <a:rPr lang="en-US" sz="2000" b="1" dirty="0" smtClean="0">
                <a:latin typeface="Times New Roman" panose="02020603050405020304" pitchFamily="18" charset="0"/>
                <a:cs typeface="Times New Roman" panose="02020603050405020304" pitchFamily="18" charset="0"/>
              </a:rPr>
              <a:t>MENTHA (Spearmint) → </a:t>
            </a:r>
            <a:r>
              <a:rPr lang="en-US" sz="2000" b="1" dirty="0" err="1" smtClean="0">
                <a:latin typeface="Times New Roman" panose="02020603050405020304" pitchFamily="18" charset="0"/>
                <a:cs typeface="Times New Roman" panose="02020603050405020304" pitchFamily="18" charset="0"/>
              </a:rPr>
              <a:t>Lamiaceae</a:t>
            </a:r>
            <a:endParaRPr lang="en-US" sz="2000" b="1" dirty="0" smtClean="0">
              <a:latin typeface="Times New Roman" panose="02020603050405020304" pitchFamily="18" charset="0"/>
              <a:cs typeface="Times New Roman" panose="02020603050405020304" pitchFamily="18" charset="0"/>
            </a:endParaRPr>
          </a:p>
          <a:p>
            <a:pPr algn="just"/>
            <a:r>
              <a:rPr lang="en-US" b="1" dirty="0" smtClean="0">
                <a:latin typeface="Times New Roman" panose="02020603050405020304" pitchFamily="18" charset="0"/>
                <a:cs typeface="Times New Roman" panose="02020603050405020304" pitchFamily="18" charset="0"/>
              </a:rPr>
              <a:t>Chemical constituents:→ </a:t>
            </a:r>
            <a:r>
              <a:rPr lang="en-US" dirty="0" smtClean="0">
                <a:latin typeface="Times New Roman" panose="02020603050405020304" pitchFamily="18" charset="0"/>
                <a:cs typeface="Times New Roman" panose="02020603050405020304" pitchFamily="18" charset="0"/>
              </a:rPr>
              <a:t>menthol, </a:t>
            </a:r>
            <a:r>
              <a:rPr lang="en-US" dirty="0" err="1" smtClean="0">
                <a:latin typeface="Times New Roman" panose="02020603050405020304" pitchFamily="18" charset="0"/>
                <a:cs typeface="Times New Roman" panose="02020603050405020304" pitchFamily="18" charset="0"/>
              </a:rPr>
              <a:t>menthone</a:t>
            </a:r>
            <a:r>
              <a:rPr lang="en-US" dirty="0" smtClean="0">
                <a:latin typeface="Times New Roman" panose="02020603050405020304" pitchFamily="18" charset="0"/>
                <a:cs typeface="Times New Roman" panose="02020603050405020304" pitchFamily="18" charset="0"/>
              </a:rPr>
              <a:t>, polyphenols, flavonoids</a:t>
            </a:r>
            <a:endParaRPr lang="en-US" b="1" dirty="0" smtClean="0">
              <a:latin typeface="Times New Roman" panose="02020603050405020304" pitchFamily="18" charset="0"/>
              <a:cs typeface="Times New Roman" panose="02020603050405020304" pitchFamily="18" charset="0"/>
            </a:endParaRPr>
          </a:p>
          <a:p>
            <a:pPr algn="just"/>
            <a:r>
              <a:rPr lang="en-US" b="1" dirty="0" smtClean="0">
                <a:latin typeface="Times New Roman" panose="02020603050405020304" pitchFamily="18" charset="0"/>
                <a:cs typeface="Times New Roman" panose="02020603050405020304" pitchFamily="18" charset="0"/>
              </a:rPr>
              <a:t>Uses:→ </a:t>
            </a:r>
            <a:r>
              <a:rPr lang="en-US" dirty="0" smtClean="0">
                <a:latin typeface="Times New Roman" panose="02020603050405020304" pitchFamily="18" charset="0"/>
                <a:cs typeface="Times New Roman" panose="02020603050405020304" pitchFamily="18" charset="0"/>
              </a:rPr>
              <a:t>Antioxidant, anti-inflammatory, antibacterial, digestive aid, </a:t>
            </a:r>
          </a:p>
          <a:p>
            <a:pPr algn="just"/>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cooling sensation			</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508797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7" presetClass="entr" presetSubtype="8"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750" fill="hold"/>
                                        <p:tgtEl>
                                          <p:spTgt spid="5"/>
                                        </p:tgtEl>
                                        <p:attrNameLst>
                                          <p:attrName>ppt_x</p:attrName>
                                        </p:attrNameLst>
                                      </p:cBhvr>
                                      <p:tavLst>
                                        <p:tav tm="0">
                                          <p:val>
                                            <p:strVal val="#ppt_x-#ppt_w/2"/>
                                          </p:val>
                                        </p:tav>
                                        <p:tav tm="100000">
                                          <p:val>
                                            <p:strVal val="#ppt_x"/>
                                          </p:val>
                                        </p:tav>
                                      </p:tavLst>
                                    </p:anim>
                                    <p:anim calcmode="lin" valueType="num">
                                      <p:cBhvr>
                                        <p:cTn id="23" dur="750" fill="hold"/>
                                        <p:tgtEl>
                                          <p:spTgt spid="5"/>
                                        </p:tgtEl>
                                        <p:attrNameLst>
                                          <p:attrName>ppt_y</p:attrName>
                                        </p:attrNameLst>
                                      </p:cBhvr>
                                      <p:tavLst>
                                        <p:tav tm="0">
                                          <p:val>
                                            <p:strVal val="#ppt_y"/>
                                          </p:val>
                                        </p:tav>
                                        <p:tav tm="100000">
                                          <p:val>
                                            <p:strVal val="#ppt_y"/>
                                          </p:val>
                                        </p:tav>
                                      </p:tavLst>
                                    </p:anim>
                                    <p:anim calcmode="lin" valueType="num">
                                      <p:cBhvr>
                                        <p:cTn id="24" dur="750" fill="hold"/>
                                        <p:tgtEl>
                                          <p:spTgt spid="5"/>
                                        </p:tgtEl>
                                        <p:attrNameLst>
                                          <p:attrName>ppt_w</p:attrName>
                                        </p:attrNameLst>
                                      </p:cBhvr>
                                      <p:tavLst>
                                        <p:tav tm="0">
                                          <p:val>
                                            <p:fltVal val="0"/>
                                          </p:val>
                                        </p:tav>
                                        <p:tav tm="100000">
                                          <p:val>
                                            <p:strVal val="#ppt_w"/>
                                          </p:val>
                                        </p:tav>
                                      </p:tavLst>
                                    </p:anim>
                                    <p:anim calcmode="lin" valueType="num">
                                      <p:cBhvr>
                                        <p:cTn id="25" dur="750" fill="hold"/>
                                        <p:tgtEl>
                                          <p:spTgt spid="5"/>
                                        </p:tgtEl>
                                        <p:attrNameLst>
                                          <p:attrName>ppt_h</p:attrName>
                                        </p:attrNameLst>
                                      </p:cBhvr>
                                      <p:tavLst>
                                        <p:tav tm="0">
                                          <p:val>
                                            <p:strVal val="#ppt_h"/>
                                          </p:val>
                                        </p:tav>
                                        <p:tav tm="100000">
                                          <p:val>
                                            <p:strVal val="#ppt_h"/>
                                          </p:val>
                                        </p:tav>
                                      </p:tavLst>
                                    </p:anim>
                                  </p:childTnLst>
                                </p:cTn>
                              </p:par>
                            </p:childTnLst>
                          </p:cTn>
                        </p:par>
                        <p:par>
                          <p:cTn id="26" fill="hold">
                            <p:stCondLst>
                              <p:cond delay="2250"/>
                            </p:stCondLst>
                            <p:childTnLst>
                              <p:par>
                                <p:cTn id="27" presetID="17" presetClass="entr" presetSubtype="8"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750" fill="hold"/>
                                        <p:tgtEl>
                                          <p:spTgt spid="6"/>
                                        </p:tgtEl>
                                        <p:attrNameLst>
                                          <p:attrName>ppt_x</p:attrName>
                                        </p:attrNameLst>
                                      </p:cBhvr>
                                      <p:tavLst>
                                        <p:tav tm="0">
                                          <p:val>
                                            <p:strVal val="#ppt_x-#ppt_w/2"/>
                                          </p:val>
                                        </p:tav>
                                        <p:tav tm="100000">
                                          <p:val>
                                            <p:strVal val="#ppt_x"/>
                                          </p:val>
                                        </p:tav>
                                      </p:tavLst>
                                    </p:anim>
                                    <p:anim calcmode="lin" valueType="num">
                                      <p:cBhvr>
                                        <p:cTn id="30" dur="750" fill="hold"/>
                                        <p:tgtEl>
                                          <p:spTgt spid="6"/>
                                        </p:tgtEl>
                                        <p:attrNameLst>
                                          <p:attrName>ppt_y</p:attrName>
                                        </p:attrNameLst>
                                      </p:cBhvr>
                                      <p:tavLst>
                                        <p:tav tm="0">
                                          <p:val>
                                            <p:strVal val="#ppt_y"/>
                                          </p:val>
                                        </p:tav>
                                        <p:tav tm="100000">
                                          <p:val>
                                            <p:strVal val="#ppt_y"/>
                                          </p:val>
                                        </p:tav>
                                      </p:tavLst>
                                    </p:anim>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strVal val="#ppt_h"/>
                                          </p:val>
                                        </p:tav>
                                        <p:tav tm="100000">
                                          <p:val>
                                            <p:strVal val="#ppt_h"/>
                                          </p:val>
                                        </p:tav>
                                      </p:tavLst>
                                    </p:anim>
                                  </p:childTnLst>
                                </p:cTn>
                              </p:par>
                            </p:childTnLst>
                          </p:cTn>
                        </p:par>
                        <p:par>
                          <p:cTn id="33" fill="hold">
                            <p:stCondLst>
                              <p:cond delay="3000"/>
                            </p:stCondLst>
                            <p:childTnLst>
                              <p:par>
                                <p:cTn id="34" presetID="17" presetClass="entr" presetSubtype="8"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750" fill="hold"/>
                                        <p:tgtEl>
                                          <p:spTgt spid="10"/>
                                        </p:tgtEl>
                                        <p:attrNameLst>
                                          <p:attrName>ppt_x</p:attrName>
                                        </p:attrNameLst>
                                      </p:cBhvr>
                                      <p:tavLst>
                                        <p:tav tm="0">
                                          <p:val>
                                            <p:strVal val="#ppt_x-#ppt_w/2"/>
                                          </p:val>
                                        </p:tav>
                                        <p:tav tm="100000">
                                          <p:val>
                                            <p:strVal val="#ppt_x"/>
                                          </p:val>
                                        </p:tav>
                                      </p:tavLst>
                                    </p:anim>
                                    <p:anim calcmode="lin" valueType="num">
                                      <p:cBhvr>
                                        <p:cTn id="37" dur="750" fill="hold"/>
                                        <p:tgtEl>
                                          <p:spTgt spid="10"/>
                                        </p:tgtEl>
                                        <p:attrNameLst>
                                          <p:attrName>ppt_y</p:attrName>
                                        </p:attrNameLst>
                                      </p:cBhvr>
                                      <p:tavLst>
                                        <p:tav tm="0">
                                          <p:val>
                                            <p:strVal val="#ppt_y"/>
                                          </p:val>
                                        </p:tav>
                                        <p:tav tm="100000">
                                          <p:val>
                                            <p:strVal val="#ppt_y"/>
                                          </p:val>
                                        </p:tav>
                                      </p:tavLst>
                                    </p:anim>
                                    <p:anim calcmode="lin" valueType="num">
                                      <p:cBhvr>
                                        <p:cTn id="38" dur="750" fill="hold"/>
                                        <p:tgtEl>
                                          <p:spTgt spid="10"/>
                                        </p:tgtEl>
                                        <p:attrNameLst>
                                          <p:attrName>ppt_w</p:attrName>
                                        </p:attrNameLst>
                                      </p:cBhvr>
                                      <p:tavLst>
                                        <p:tav tm="0">
                                          <p:val>
                                            <p:fltVal val="0"/>
                                          </p:val>
                                        </p:tav>
                                        <p:tav tm="100000">
                                          <p:val>
                                            <p:strVal val="#ppt_w"/>
                                          </p:val>
                                        </p:tav>
                                      </p:tavLst>
                                    </p:anim>
                                    <p:anim calcmode="lin" valueType="num">
                                      <p:cBhvr>
                                        <p:cTn id="39" dur="75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5" grpId="0"/>
      <p:bldP spid="6"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rgbClr val="9ACD32"/>
            </a:gs>
            <a:gs pos="1000">
              <a:srgbClr val="228B22"/>
            </a:gs>
            <a:gs pos="100000">
              <a:srgbClr val="F0FFF0"/>
            </a:gs>
          </a:gsLst>
          <a:lin ang="2700000" scaled="1"/>
          <a:tileRect/>
        </a:gradFill>
        <a:effectLst/>
      </p:bgPr>
    </p:bg>
    <p:spTree>
      <p:nvGrpSpPr>
        <p:cNvPr id="1" name=""/>
        <p:cNvGrpSpPr/>
        <p:nvPr/>
      </p:nvGrpSpPr>
      <p:grpSpPr>
        <a:xfrm>
          <a:off x="0" y="0"/>
          <a:ext cx="0" cy="0"/>
          <a:chOff x="0" y="0"/>
          <a:chExt cx="0" cy="0"/>
        </a:xfrm>
      </p:grpSpPr>
      <p:sp>
        <p:nvSpPr>
          <p:cNvPr id="13" name="Oval 12"/>
          <p:cNvSpPr/>
          <p:nvPr/>
        </p:nvSpPr>
        <p:spPr>
          <a:xfrm>
            <a:off x="1497225" y="317117"/>
            <a:ext cx="2125023" cy="2041264"/>
          </a:xfrm>
          <a:prstGeom prst="ellipse">
            <a:avLst/>
          </a:prstGeom>
          <a:blipFill dpi="0" rotWithShape="1">
            <a:blip r:embed="rId2"/>
            <a:srcRect/>
            <a:stretch>
              <a:fillRect l="-2000" t="-1000" r="-6000" b="-7000"/>
            </a:stretch>
          </a:blipFill>
          <a:effectLst>
            <a:glow rad="139700">
              <a:schemeClr val="accent6">
                <a:satMod val="175000"/>
                <a:alpha val="40000"/>
              </a:schemeClr>
            </a:glow>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97224" y="2489235"/>
            <a:ext cx="2125023" cy="2041264"/>
          </a:xfrm>
          <a:prstGeom prst="ellipse">
            <a:avLst/>
          </a:prstGeom>
          <a:blipFill dpi="0" rotWithShape="1">
            <a:blip r:embed="rId3"/>
            <a:srcRect/>
            <a:stretch>
              <a:fillRect l="-2000" t="-1000" r="-6000" b="-7000"/>
            </a:stretch>
          </a:blipFill>
          <a:effectLst>
            <a:glow rad="139700">
              <a:schemeClr val="accent6">
                <a:satMod val="175000"/>
                <a:alpha val="40000"/>
              </a:schemeClr>
            </a:glow>
            <a:outerShdw blurRad="76200" dir="18900000" sy="23000" kx="-1200000" algn="bl" rotWithShape="0">
              <a:prstClr val="black">
                <a:alpha val="20000"/>
              </a:prstClr>
            </a:outerShdw>
          </a:effectLst>
          <a:scene3d>
            <a:camera prst="orthographicFront"/>
            <a:lightRig rig="threeP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497225" y="4661353"/>
            <a:ext cx="2125023" cy="2041264"/>
          </a:xfrm>
          <a:prstGeom prst="ellipse">
            <a:avLst/>
          </a:prstGeom>
          <a:blipFill dpi="0" rotWithShape="1">
            <a:blip r:embed="rId4"/>
            <a:srcRect/>
            <a:stretch>
              <a:fillRect l="-2000" t="-1000" r="-6000" b="-7000"/>
            </a:stretch>
          </a:blipFill>
          <a:effectLst>
            <a:glow rad="228600">
              <a:schemeClr val="accent6">
                <a:satMod val="175000"/>
                <a:alpha val="40000"/>
              </a:schemeClr>
            </a:glow>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898707" y="722196"/>
            <a:ext cx="7690109" cy="1231106"/>
          </a:xfrm>
          <a:prstGeom prst="rect">
            <a:avLst/>
          </a:prstGeom>
          <a:noFill/>
        </p:spPr>
        <p:txBody>
          <a:bodyPr wrap="square" rtlCol="0">
            <a:spAutoFit/>
          </a:bodyPr>
          <a:lstStyle/>
          <a:p>
            <a:pPr algn="just"/>
            <a:r>
              <a:rPr lang="en-US" sz="2000" b="1" dirty="0" smtClean="0">
                <a:latin typeface="Times New Roman" panose="02020603050405020304" pitchFamily="18" charset="0"/>
                <a:cs typeface="Times New Roman" panose="02020603050405020304" pitchFamily="18" charset="0"/>
              </a:rPr>
              <a:t>TULSI (</a:t>
            </a:r>
            <a:r>
              <a:rPr lang="en-US" sz="2000" b="1" dirty="0" err="1" smtClean="0">
                <a:latin typeface="Times New Roman" panose="02020603050405020304" pitchFamily="18" charset="0"/>
                <a:cs typeface="Times New Roman" panose="02020603050405020304" pitchFamily="18" charset="0"/>
              </a:rPr>
              <a:t>Ocimum</a:t>
            </a:r>
            <a:r>
              <a:rPr lang="en-US" sz="2000" b="1" dirty="0" smtClean="0">
                <a:latin typeface="Times New Roman" panose="02020603050405020304" pitchFamily="18" charset="0"/>
                <a:cs typeface="Times New Roman" panose="02020603050405020304" pitchFamily="18" charset="0"/>
              </a:rPr>
              <a:t> sanctum) → </a:t>
            </a:r>
            <a:r>
              <a:rPr lang="en-US" sz="2000" b="1" dirty="0" err="1" smtClean="0">
                <a:latin typeface="Times New Roman" panose="02020603050405020304" pitchFamily="18" charset="0"/>
                <a:cs typeface="Times New Roman" panose="02020603050405020304" pitchFamily="18" charset="0"/>
              </a:rPr>
              <a:t>Lamiaceae</a:t>
            </a:r>
            <a:endParaRPr lang="en-US" sz="2000" b="1" dirty="0" smtClean="0">
              <a:latin typeface="Times New Roman" panose="02020603050405020304" pitchFamily="18" charset="0"/>
              <a:cs typeface="Times New Roman" panose="02020603050405020304" pitchFamily="18" charset="0"/>
            </a:endParaRPr>
          </a:p>
          <a:p>
            <a:pPr algn="just"/>
            <a:r>
              <a:rPr lang="en-US" b="1" dirty="0" smtClean="0">
                <a:latin typeface="Times New Roman" panose="02020603050405020304" pitchFamily="18" charset="0"/>
                <a:cs typeface="Times New Roman" panose="02020603050405020304" pitchFamily="18" charset="0"/>
              </a:rPr>
              <a:t>Chemical constituents:→ </a:t>
            </a:r>
            <a:r>
              <a:rPr lang="en-US" dirty="0" err="1" smtClean="0">
                <a:latin typeface="Times New Roman" panose="02020603050405020304" pitchFamily="18" charset="0"/>
                <a:cs typeface="Times New Roman" panose="02020603050405020304" pitchFamily="18" charset="0"/>
              </a:rPr>
              <a:t>Eugenol</a:t>
            </a:r>
            <a:r>
              <a:rPr lang="en-US" dirty="0" smtClean="0">
                <a:latin typeface="Times New Roman" panose="02020603050405020304" pitchFamily="18" charset="0"/>
                <a:cs typeface="Times New Roman" panose="02020603050405020304" pitchFamily="18" charset="0"/>
              </a:rPr>
              <a:t>, alkaloids, </a:t>
            </a:r>
            <a:r>
              <a:rPr lang="en-US" dirty="0" err="1" smtClean="0">
                <a:latin typeface="Times New Roman" panose="02020603050405020304" pitchFamily="18" charset="0"/>
                <a:cs typeface="Times New Roman" panose="02020603050405020304" pitchFamily="18" charset="0"/>
              </a:rPr>
              <a:t>saponins</a:t>
            </a:r>
            <a:r>
              <a:rPr lang="en-US" dirty="0" smtClean="0">
                <a:latin typeface="Times New Roman" panose="02020603050405020304" pitchFamily="18" charset="0"/>
                <a:cs typeface="Times New Roman" panose="02020603050405020304" pitchFamily="18" charset="0"/>
              </a:rPr>
              <a:t>, tannins, </a:t>
            </a:r>
            <a:r>
              <a:rPr lang="en-US" dirty="0" err="1" smtClean="0">
                <a:latin typeface="Times New Roman" panose="02020603050405020304" pitchFamily="18" charset="0"/>
                <a:cs typeface="Times New Roman" panose="02020603050405020304" pitchFamily="18" charset="0"/>
              </a:rPr>
              <a:t>sesquiterpenes</a:t>
            </a:r>
            <a:endParaRPr lang="en-US" dirty="0" smtClean="0">
              <a:latin typeface="Times New Roman" panose="02020603050405020304" pitchFamily="18" charset="0"/>
              <a:cs typeface="Times New Roman" panose="02020603050405020304" pitchFamily="18" charset="0"/>
            </a:endParaRPr>
          </a:p>
          <a:p>
            <a:pPr algn="just"/>
            <a:r>
              <a:rPr lang="en-US" b="1" dirty="0" smtClean="0">
                <a:latin typeface="Times New Roman" panose="02020603050405020304" pitchFamily="18" charset="0"/>
                <a:cs typeface="Times New Roman" panose="02020603050405020304" pitchFamily="18" charset="0"/>
              </a:rPr>
              <a:t>Uses:→ </a:t>
            </a:r>
            <a:r>
              <a:rPr lang="en-US" dirty="0" smtClean="0">
                <a:latin typeface="Times New Roman" panose="02020603050405020304" pitchFamily="18" charset="0"/>
                <a:cs typeface="Times New Roman" panose="02020603050405020304" pitchFamily="18" charset="0"/>
              </a:rPr>
              <a:t>Antioxidant, anti-inflammatory, antibacterial, antiviral, anticancer, 			immune stimulant, analgesic. 		</a:t>
            </a:r>
            <a:endParaRPr lang="en-US" sz="16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3898706" y="2894314"/>
            <a:ext cx="7690109" cy="954107"/>
          </a:xfrm>
          <a:prstGeom prst="rect">
            <a:avLst/>
          </a:prstGeom>
          <a:noFill/>
        </p:spPr>
        <p:txBody>
          <a:bodyPr wrap="square" rtlCol="0">
            <a:spAutoFit/>
          </a:bodyPr>
          <a:lstStyle/>
          <a:p>
            <a:pPr algn="just"/>
            <a:r>
              <a:rPr lang="en-US" sz="2000" b="1" dirty="0" smtClean="0">
                <a:latin typeface="Times New Roman" panose="02020603050405020304" pitchFamily="18" charset="0"/>
                <a:cs typeface="Times New Roman" panose="02020603050405020304" pitchFamily="18" charset="0"/>
              </a:rPr>
              <a:t>LICORICE (</a:t>
            </a:r>
            <a:r>
              <a:rPr lang="en-US" sz="2000" b="1" dirty="0" err="1" smtClean="0">
                <a:latin typeface="Times New Roman" panose="02020603050405020304" pitchFamily="18" charset="0"/>
                <a:cs typeface="Times New Roman" panose="02020603050405020304" pitchFamily="18" charset="0"/>
              </a:rPr>
              <a:t>Glycyrrhiza</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glabra</a:t>
            </a:r>
            <a:r>
              <a:rPr lang="en-US" sz="2000" b="1" dirty="0" smtClean="0">
                <a:latin typeface="Times New Roman" panose="02020603050405020304" pitchFamily="18" charset="0"/>
                <a:cs typeface="Times New Roman" panose="02020603050405020304" pitchFamily="18" charset="0"/>
              </a:rPr>
              <a:t>) → </a:t>
            </a:r>
            <a:r>
              <a:rPr lang="en-US" sz="2000" b="1" dirty="0" err="1" smtClean="0">
                <a:latin typeface="Times New Roman" panose="02020603050405020304" pitchFamily="18" charset="0"/>
                <a:cs typeface="Times New Roman" panose="02020603050405020304" pitchFamily="18" charset="0"/>
              </a:rPr>
              <a:t>Leguminosae</a:t>
            </a:r>
            <a:endParaRPr lang="en-US" sz="2000" b="1" dirty="0" smtClean="0">
              <a:latin typeface="Times New Roman" panose="02020603050405020304" pitchFamily="18" charset="0"/>
              <a:cs typeface="Times New Roman" panose="02020603050405020304" pitchFamily="18" charset="0"/>
            </a:endParaRPr>
          </a:p>
          <a:p>
            <a:pPr algn="just"/>
            <a:r>
              <a:rPr lang="en-US" b="1" dirty="0" smtClean="0">
                <a:latin typeface="Times New Roman" panose="02020603050405020304" pitchFamily="18" charset="0"/>
                <a:cs typeface="Times New Roman" panose="02020603050405020304" pitchFamily="18" charset="0"/>
              </a:rPr>
              <a:t>Chemical constituents:→ </a:t>
            </a:r>
            <a:r>
              <a:rPr lang="en-US" dirty="0" smtClean="0">
                <a:latin typeface="Times New Roman" panose="02020603050405020304" pitchFamily="18" charset="0"/>
                <a:cs typeface="Times New Roman" panose="02020603050405020304" pitchFamily="18" charset="0"/>
              </a:rPr>
              <a:t>Glycyrrhizin, flavonoids, </a:t>
            </a:r>
          </a:p>
          <a:p>
            <a:pPr algn="just"/>
            <a:r>
              <a:rPr lang="en-US" b="1" dirty="0" smtClean="0">
                <a:latin typeface="Times New Roman" panose="02020603050405020304" pitchFamily="18" charset="0"/>
                <a:cs typeface="Times New Roman" panose="02020603050405020304" pitchFamily="18" charset="0"/>
              </a:rPr>
              <a:t>Uses:→ </a:t>
            </a:r>
            <a:r>
              <a:rPr lang="en-US" dirty="0" smtClean="0">
                <a:latin typeface="Times New Roman" panose="02020603050405020304" pitchFamily="18" charset="0"/>
                <a:cs typeface="Times New Roman" panose="02020603050405020304" pitchFamily="18" charset="0"/>
              </a:rPr>
              <a:t>Flavoring agent	</a:t>
            </a:r>
            <a:endParaRPr lang="en-US" sz="16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3898705" y="5204931"/>
            <a:ext cx="7690109" cy="954107"/>
          </a:xfrm>
          <a:prstGeom prst="rect">
            <a:avLst/>
          </a:prstGeom>
          <a:noFill/>
        </p:spPr>
        <p:txBody>
          <a:bodyPr wrap="square" rtlCol="0">
            <a:spAutoFit/>
          </a:bodyPr>
          <a:lstStyle/>
          <a:p>
            <a:pPr algn="just"/>
            <a:r>
              <a:rPr lang="en-US" sz="2000" b="1" dirty="0" smtClean="0">
                <a:latin typeface="Times New Roman" panose="02020603050405020304" pitchFamily="18" charset="0"/>
                <a:cs typeface="Times New Roman" panose="02020603050405020304" pitchFamily="18" charset="0"/>
              </a:rPr>
              <a:t>CARDAMOM (</a:t>
            </a:r>
            <a:r>
              <a:rPr lang="en-US" sz="2000" b="1" dirty="0" err="1" smtClean="0">
                <a:latin typeface="Times New Roman" panose="02020603050405020304" pitchFamily="18" charset="0"/>
                <a:cs typeface="Times New Roman" panose="02020603050405020304" pitchFamily="18" charset="0"/>
              </a:rPr>
              <a:t>Elettaria</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Cardamomum</a:t>
            </a:r>
            <a:r>
              <a:rPr lang="en-US" sz="2000" b="1" dirty="0" smtClean="0">
                <a:latin typeface="Times New Roman" panose="02020603050405020304" pitchFamily="18" charset="0"/>
                <a:cs typeface="Times New Roman" panose="02020603050405020304" pitchFamily="18" charset="0"/>
              </a:rPr>
              <a:t>) → </a:t>
            </a:r>
            <a:r>
              <a:rPr lang="en-US" sz="2000" b="1" dirty="0" err="1" smtClean="0">
                <a:latin typeface="Times New Roman" panose="02020603050405020304" pitchFamily="18" charset="0"/>
                <a:cs typeface="Times New Roman" panose="02020603050405020304" pitchFamily="18" charset="0"/>
              </a:rPr>
              <a:t>Zingiberaceae</a:t>
            </a:r>
            <a:endParaRPr lang="en-US" sz="2000" b="1" dirty="0" smtClean="0">
              <a:latin typeface="Times New Roman" panose="02020603050405020304" pitchFamily="18" charset="0"/>
              <a:cs typeface="Times New Roman" panose="02020603050405020304" pitchFamily="18" charset="0"/>
            </a:endParaRPr>
          </a:p>
          <a:p>
            <a:pPr algn="just"/>
            <a:r>
              <a:rPr lang="en-US" b="1" dirty="0" smtClean="0">
                <a:latin typeface="Times New Roman" panose="02020603050405020304" pitchFamily="18" charset="0"/>
                <a:cs typeface="Times New Roman" panose="02020603050405020304" pitchFamily="18" charset="0"/>
              </a:rPr>
              <a:t>Chemical constituents:→ </a:t>
            </a:r>
            <a:r>
              <a:rPr lang="en-US" dirty="0" err="1" smtClean="0">
                <a:latin typeface="Times New Roman" panose="02020603050405020304" pitchFamily="18" charset="0"/>
                <a:cs typeface="Times New Roman" panose="02020603050405020304" pitchFamily="18" charset="0"/>
              </a:rPr>
              <a:t>Terpenes</a:t>
            </a:r>
            <a:r>
              <a:rPr lang="en-US" dirty="0" smtClean="0">
                <a:latin typeface="Times New Roman" panose="02020603050405020304" pitchFamily="18" charset="0"/>
                <a:cs typeface="Times New Roman" panose="02020603050405020304" pitchFamily="18" charset="0"/>
              </a:rPr>
              <a:t>, flavonoids, esters, linalool</a:t>
            </a:r>
          </a:p>
          <a:p>
            <a:pPr algn="just"/>
            <a:r>
              <a:rPr lang="en-US" b="1" dirty="0" smtClean="0">
                <a:latin typeface="Times New Roman" panose="02020603050405020304" pitchFamily="18" charset="0"/>
                <a:cs typeface="Times New Roman" panose="02020603050405020304" pitchFamily="18" charset="0"/>
              </a:rPr>
              <a:t>Uses:→ </a:t>
            </a:r>
            <a:r>
              <a:rPr lang="en-US" dirty="0" smtClean="0">
                <a:latin typeface="Times New Roman" panose="02020603050405020304" pitchFamily="18" charset="0"/>
                <a:cs typeface="Times New Roman" panose="02020603050405020304" pitchFamily="18" charset="0"/>
              </a:rPr>
              <a:t>Flavoring agent, </a:t>
            </a:r>
            <a:r>
              <a:rPr lang="en-US" dirty="0" err="1" smtClean="0">
                <a:latin typeface="Times New Roman" panose="02020603050405020304" pitchFamily="18" charset="0"/>
                <a:cs typeface="Times New Roman" panose="02020603050405020304" pitchFamily="18" charset="0"/>
              </a:rPr>
              <a:t>gastroprotective</a:t>
            </a:r>
            <a:r>
              <a:rPr lang="en-US"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547084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0-#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7" presetClass="entr" presetSubtype="8"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750" fill="hold"/>
                                        <p:tgtEl>
                                          <p:spTgt spid="6"/>
                                        </p:tgtEl>
                                        <p:attrNameLst>
                                          <p:attrName>ppt_x</p:attrName>
                                        </p:attrNameLst>
                                      </p:cBhvr>
                                      <p:tavLst>
                                        <p:tav tm="0">
                                          <p:val>
                                            <p:strVal val="#ppt_x-#ppt_w/2"/>
                                          </p:val>
                                        </p:tav>
                                        <p:tav tm="100000">
                                          <p:val>
                                            <p:strVal val="#ppt_x"/>
                                          </p:val>
                                        </p:tav>
                                      </p:tavLst>
                                    </p:anim>
                                    <p:anim calcmode="lin" valueType="num">
                                      <p:cBhvr>
                                        <p:cTn id="23" dur="750" fill="hold"/>
                                        <p:tgtEl>
                                          <p:spTgt spid="6"/>
                                        </p:tgtEl>
                                        <p:attrNameLst>
                                          <p:attrName>ppt_y</p:attrName>
                                        </p:attrNameLst>
                                      </p:cBhvr>
                                      <p:tavLst>
                                        <p:tav tm="0">
                                          <p:val>
                                            <p:strVal val="#ppt_y"/>
                                          </p:val>
                                        </p:tav>
                                        <p:tav tm="100000">
                                          <p:val>
                                            <p:strVal val="#ppt_y"/>
                                          </p:val>
                                        </p:tav>
                                      </p:tavLst>
                                    </p:anim>
                                    <p:anim calcmode="lin" valueType="num">
                                      <p:cBhvr>
                                        <p:cTn id="24" dur="750" fill="hold"/>
                                        <p:tgtEl>
                                          <p:spTgt spid="6"/>
                                        </p:tgtEl>
                                        <p:attrNameLst>
                                          <p:attrName>ppt_w</p:attrName>
                                        </p:attrNameLst>
                                      </p:cBhvr>
                                      <p:tavLst>
                                        <p:tav tm="0">
                                          <p:val>
                                            <p:fltVal val="0"/>
                                          </p:val>
                                        </p:tav>
                                        <p:tav tm="100000">
                                          <p:val>
                                            <p:strVal val="#ppt_w"/>
                                          </p:val>
                                        </p:tav>
                                      </p:tavLst>
                                    </p:anim>
                                    <p:anim calcmode="lin" valueType="num">
                                      <p:cBhvr>
                                        <p:cTn id="25" dur="750" fill="hold"/>
                                        <p:tgtEl>
                                          <p:spTgt spid="6"/>
                                        </p:tgtEl>
                                        <p:attrNameLst>
                                          <p:attrName>ppt_h</p:attrName>
                                        </p:attrNameLst>
                                      </p:cBhvr>
                                      <p:tavLst>
                                        <p:tav tm="0">
                                          <p:val>
                                            <p:strVal val="#ppt_h"/>
                                          </p:val>
                                        </p:tav>
                                        <p:tav tm="100000">
                                          <p:val>
                                            <p:strVal val="#ppt_h"/>
                                          </p:val>
                                        </p:tav>
                                      </p:tavLst>
                                    </p:anim>
                                  </p:childTnLst>
                                </p:cTn>
                              </p:par>
                            </p:childTnLst>
                          </p:cTn>
                        </p:par>
                        <p:par>
                          <p:cTn id="26" fill="hold">
                            <p:stCondLst>
                              <p:cond delay="2250"/>
                            </p:stCondLst>
                            <p:childTnLst>
                              <p:par>
                                <p:cTn id="27" presetID="17" presetClass="entr" presetSubtype="8"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750" fill="hold"/>
                                        <p:tgtEl>
                                          <p:spTgt spid="7"/>
                                        </p:tgtEl>
                                        <p:attrNameLst>
                                          <p:attrName>ppt_x</p:attrName>
                                        </p:attrNameLst>
                                      </p:cBhvr>
                                      <p:tavLst>
                                        <p:tav tm="0">
                                          <p:val>
                                            <p:strVal val="#ppt_x-#ppt_w/2"/>
                                          </p:val>
                                        </p:tav>
                                        <p:tav tm="100000">
                                          <p:val>
                                            <p:strVal val="#ppt_x"/>
                                          </p:val>
                                        </p:tav>
                                      </p:tavLst>
                                    </p:anim>
                                    <p:anim calcmode="lin" valueType="num">
                                      <p:cBhvr>
                                        <p:cTn id="30" dur="750" fill="hold"/>
                                        <p:tgtEl>
                                          <p:spTgt spid="7"/>
                                        </p:tgtEl>
                                        <p:attrNameLst>
                                          <p:attrName>ppt_y</p:attrName>
                                        </p:attrNameLst>
                                      </p:cBhvr>
                                      <p:tavLst>
                                        <p:tav tm="0">
                                          <p:val>
                                            <p:strVal val="#ppt_y"/>
                                          </p:val>
                                        </p:tav>
                                        <p:tav tm="100000">
                                          <p:val>
                                            <p:strVal val="#ppt_y"/>
                                          </p:val>
                                        </p:tav>
                                      </p:tavLst>
                                    </p:anim>
                                    <p:anim calcmode="lin" valueType="num">
                                      <p:cBhvr>
                                        <p:cTn id="31" dur="750" fill="hold"/>
                                        <p:tgtEl>
                                          <p:spTgt spid="7"/>
                                        </p:tgtEl>
                                        <p:attrNameLst>
                                          <p:attrName>ppt_w</p:attrName>
                                        </p:attrNameLst>
                                      </p:cBhvr>
                                      <p:tavLst>
                                        <p:tav tm="0">
                                          <p:val>
                                            <p:fltVal val="0"/>
                                          </p:val>
                                        </p:tav>
                                        <p:tav tm="100000">
                                          <p:val>
                                            <p:strVal val="#ppt_w"/>
                                          </p:val>
                                        </p:tav>
                                      </p:tavLst>
                                    </p:anim>
                                    <p:anim calcmode="lin" valueType="num">
                                      <p:cBhvr>
                                        <p:cTn id="32" dur="750" fill="hold"/>
                                        <p:tgtEl>
                                          <p:spTgt spid="7"/>
                                        </p:tgtEl>
                                        <p:attrNameLst>
                                          <p:attrName>ppt_h</p:attrName>
                                        </p:attrNameLst>
                                      </p:cBhvr>
                                      <p:tavLst>
                                        <p:tav tm="0">
                                          <p:val>
                                            <p:strVal val="#ppt_h"/>
                                          </p:val>
                                        </p:tav>
                                        <p:tav tm="100000">
                                          <p:val>
                                            <p:strVal val="#ppt_h"/>
                                          </p:val>
                                        </p:tav>
                                      </p:tavLst>
                                    </p:anim>
                                  </p:childTnLst>
                                </p:cTn>
                              </p:par>
                            </p:childTnLst>
                          </p:cTn>
                        </p:par>
                        <p:par>
                          <p:cTn id="33" fill="hold">
                            <p:stCondLst>
                              <p:cond delay="3000"/>
                            </p:stCondLst>
                            <p:childTnLst>
                              <p:par>
                                <p:cTn id="34" presetID="17" presetClass="entr" presetSubtype="8"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750" fill="hold"/>
                                        <p:tgtEl>
                                          <p:spTgt spid="8"/>
                                        </p:tgtEl>
                                        <p:attrNameLst>
                                          <p:attrName>ppt_x</p:attrName>
                                        </p:attrNameLst>
                                      </p:cBhvr>
                                      <p:tavLst>
                                        <p:tav tm="0">
                                          <p:val>
                                            <p:strVal val="#ppt_x-#ppt_w/2"/>
                                          </p:val>
                                        </p:tav>
                                        <p:tav tm="100000">
                                          <p:val>
                                            <p:strVal val="#ppt_x"/>
                                          </p:val>
                                        </p:tav>
                                      </p:tavLst>
                                    </p:anim>
                                    <p:anim calcmode="lin" valueType="num">
                                      <p:cBhvr>
                                        <p:cTn id="37" dur="750" fill="hold"/>
                                        <p:tgtEl>
                                          <p:spTgt spid="8"/>
                                        </p:tgtEl>
                                        <p:attrNameLst>
                                          <p:attrName>ppt_y</p:attrName>
                                        </p:attrNameLst>
                                      </p:cBhvr>
                                      <p:tavLst>
                                        <p:tav tm="0">
                                          <p:val>
                                            <p:strVal val="#ppt_y"/>
                                          </p:val>
                                        </p:tav>
                                        <p:tav tm="100000">
                                          <p:val>
                                            <p:strVal val="#ppt_y"/>
                                          </p:val>
                                        </p:tav>
                                      </p:tavLst>
                                    </p:anim>
                                    <p:anim calcmode="lin" valueType="num">
                                      <p:cBhvr>
                                        <p:cTn id="38" dur="750" fill="hold"/>
                                        <p:tgtEl>
                                          <p:spTgt spid="8"/>
                                        </p:tgtEl>
                                        <p:attrNameLst>
                                          <p:attrName>ppt_w</p:attrName>
                                        </p:attrNameLst>
                                      </p:cBhvr>
                                      <p:tavLst>
                                        <p:tav tm="0">
                                          <p:val>
                                            <p:fltVal val="0"/>
                                          </p:val>
                                        </p:tav>
                                        <p:tav tm="100000">
                                          <p:val>
                                            <p:strVal val="#ppt_w"/>
                                          </p:val>
                                        </p:tav>
                                      </p:tavLst>
                                    </p:anim>
                                    <p:anim calcmode="lin" valueType="num">
                                      <p:cBhvr>
                                        <p:cTn id="39" dur="75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6"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rgbClr val="9ACD32"/>
            </a:gs>
            <a:gs pos="1000">
              <a:srgbClr val="228B22"/>
            </a:gs>
            <a:gs pos="100000">
              <a:srgbClr val="F0FFF0"/>
            </a:gs>
          </a:gsLst>
          <a:lin ang="2700000" scaled="1"/>
          <a:tileRect/>
        </a:gradFill>
        <a:effectLst/>
      </p:bgPr>
    </p:bg>
    <p:spTree>
      <p:nvGrpSpPr>
        <p:cNvPr id="1" name=""/>
        <p:cNvGrpSpPr/>
        <p:nvPr/>
      </p:nvGrpSpPr>
      <p:grpSpPr>
        <a:xfrm>
          <a:off x="0" y="0"/>
          <a:ext cx="0" cy="0"/>
          <a:chOff x="0" y="0"/>
          <a:chExt cx="0" cy="0"/>
        </a:xfrm>
      </p:grpSpPr>
      <p:sp>
        <p:nvSpPr>
          <p:cNvPr id="4" name="TextBox 3"/>
          <p:cNvSpPr txBox="1"/>
          <p:nvPr/>
        </p:nvSpPr>
        <p:spPr>
          <a:xfrm>
            <a:off x="4705604" y="790527"/>
            <a:ext cx="8104472" cy="584775"/>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METHODOLOGY</a:t>
            </a:r>
            <a:endParaRPr lang="en-US" sz="32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2633243" y="1612022"/>
            <a:ext cx="8470231" cy="707886"/>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PREPARATION PROCESS OF HERBAL DETOXIFYING TEA </a:t>
            </a:r>
          </a:p>
          <a:p>
            <a:r>
              <a:rPr lang="en-US" sz="2000" b="1" dirty="0">
                <a:latin typeface="Times New Roman" panose="02020603050405020304" pitchFamily="18" charset="0"/>
                <a:cs typeface="Times New Roman" panose="02020603050405020304" pitchFamily="18" charset="0"/>
              </a:rPr>
              <a:t>	</a:t>
            </a:r>
          </a:p>
        </p:txBody>
      </p:sp>
      <p:graphicFrame>
        <p:nvGraphicFramePr>
          <p:cNvPr id="8" name="Diagram 7"/>
          <p:cNvGraphicFramePr/>
          <p:nvPr>
            <p:extLst>
              <p:ext uri="{D42A27DB-BD31-4B8C-83A1-F6EECF244321}">
                <p14:modId xmlns:p14="http://schemas.microsoft.com/office/powerpoint/2010/main" val="771630694"/>
              </p:ext>
            </p:extLst>
          </p:nvPr>
        </p:nvGraphicFramePr>
        <p:xfrm>
          <a:off x="3199773" y="2325757"/>
          <a:ext cx="6033052" cy="39756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932522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7"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750"/>
                                        <p:tgtEl>
                                          <p:spTgt spid="6"/>
                                        </p:tgtEl>
                                      </p:cBhvr>
                                    </p:animEffect>
                                    <p:anim calcmode="lin" valueType="num">
                                      <p:cBhvr>
                                        <p:cTn id="14" dur="750" fill="hold"/>
                                        <p:tgtEl>
                                          <p:spTgt spid="6"/>
                                        </p:tgtEl>
                                        <p:attrNameLst>
                                          <p:attrName>ppt_x</p:attrName>
                                        </p:attrNameLst>
                                      </p:cBhvr>
                                      <p:tavLst>
                                        <p:tav tm="0">
                                          <p:val>
                                            <p:strVal val="#ppt_x"/>
                                          </p:val>
                                        </p:tav>
                                        <p:tav tm="100000">
                                          <p:val>
                                            <p:strVal val="#ppt_x"/>
                                          </p:val>
                                        </p:tav>
                                      </p:tavLst>
                                    </p:anim>
                                    <p:anim calcmode="lin" valueType="num">
                                      <p:cBhvr>
                                        <p:cTn id="15" dur="75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Graphic spid="8"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rgbClr val="9ACD32"/>
            </a:gs>
            <a:gs pos="1000">
              <a:srgbClr val="228B22"/>
            </a:gs>
            <a:gs pos="100000">
              <a:srgbClr val="F0FFF0"/>
            </a:gs>
          </a:gsLst>
          <a:lin ang="2700000" scaled="1"/>
          <a:tileRect/>
        </a:gradFill>
        <a:effectLst/>
      </p:bgPr>
    </p:bg>
    <p:spTree>
      <p:nvGrpSpPr>
        <p:cNvPr id="1" name=""/>
        <p:cNvGrpSpPr/>
        <p:nvPr/>
      </p:nvGrpSpPr>
      <p:grpSpPr>
        <a:xfrm>
          <a:off x="0" y="0"/>
          <a:ext cx="0" cy="0"/>
          <a:chOff x="0" y="0"/>
          <a:chExt cx="0" cy="0"/>
        </a:xfrm>
      </p:grpSpPr>
      <p:grpSp>
        <p:nvGrpSpPr>
          <p:cNvPr id="23" name="Group 22"/>
          <p:cNvGrpSpPr/>
          <p:nvPr/>
        </p:nvGrpSpPr>
        <p:grpSpPr>
          <a:xfrm>
            <a:off x="2976466" y="733944"/>
            <a:ext cx="2651760" cy="1842948"/>
            <a:chOff x="2976466" y="733944"/>
            <a:chExt cx="2651760" cy="1842948"/>
          </a:xfrm>
        </p:grpSpPr>
        <p:sp>
          <p:nvSpPr>
            <p:cNvPr id="9" name="Freeform 8"/>
            <p:cNvSpPr/>
            <p:nvPr/>
          </p:nvSpPr>
          <p:spPr>
            <a:xfrm flipH="1">
              <a:off x="2976466" y="733944"/>
              <a:ext cx="2651760" cy="1842948"/>
            </a:xfrm>
            <a:custGeom>
              <a:avLst/>
              <a:gdLst>
                <a:gd name="connsiteX0" fmla="*/ 773833 w 2651760"/>
                <a:gd name="connsiteY0" fmla="*/ 0 h 1842948"/>
                <a:gd name="connsiteX1" fmla="*/ 2011680 w 2651760"/>
                <a:gd name="connsiteY1" fmla="*/ 0 h 1842948"/>
                <a:gd name="connsiteX2" fmla="*/ 2651760 w 2651760"/>
                <a:gd name="connsiteY2" fmla="*/ 640080 h 1842948"/>
                <a:gd name="connsiteX3" fmla="*/ 2011680 w 2651760"/>
                <a:gd name="connsiteY3" fmla="*/ 1280160 h 1842948"/>
                <a:gd name="connsiteX4" fmla="*/ 562788 w 2651760"/>
                <a:gd name="connsiteY4" fmla="*/ 1280160 h 1842948"/>
                <a:gd name="connsiteX5" fmla="*/ 0 w 2651760"/>
                <a:gd name="connsiteY5" fmla="*/ 1842948 h 1842948"/>
                <a:gd name="connsiteX6" fmla="*/ 0 w 2651760"/>
                <a:gd name="connsiteY6" fmla="*/ 773833 h 1842948"/>
                <a:gd name="connsiteX7" fmla="*/ 773833 w 2651760"/>
                <a:gd name="connsiteY7" fmla="*/ 0 h 184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51760" h="1842948">
                  <a:moveTo>
                    <a:pt x="773833" y="0"/>
                  </a:moveTo>
                  <a:lnTo>
                    <a:pt x="2011680" y="0"/>
                  </a:lnTo>
                  <a:cubicBezTo>
                    <a:pt x="2365186" y="0"/>
                    <a:pt x="2651760" y="286574"/>
                    <a:pt x="2651760" y="640080"/>
                  </a:cubicBezTo>
                  <a:cubicBezTo>
                    <a:pt x="2651760" y="993586"/>
                    <a:pt x="2365186" y="1280160"/>
                    <a:pt x="2011680" y="1280160"/>
                  </a:cubicBezTo>
                  <a:lnTo>
                    <a:pt x="562788" y="1280160"/>
                  </a:lnTo>
                  <a:cubicBezTo>
                    <a:pt x="251969" y="1280160"/>
                    <a:pt x="0" y="1532129"/>
                    <a:pt x="0" y="1842948"/>
                  </a:cubicBezTo>
                  <a:lnTo>
                    <a:pt x="0" y="773833"/>
                  </a:lnTo>
                  <a:cubicBezTo>
                    <a:pt x="0" y="346457"/>
                    <a:pt x="346457" y="0"/>
                    <a:pt x="773833" y="0"/>
                  </a:cubicBezTo>
                  <a:close/>
                </a:path>
              </a:pathLst>
            </a:custGeom>
            <a:gradFill>
              <a:gsLst>
                <a:gs pos="1000">
                  <a:srgbClr val="228B22"/>
                </a:gs>
                <a:gs pos="100000">
                  <a:srgbClr val="3CB371"/>
                </a:gs>
              </a:gsLst>
              <a:lin ang="2700000" scaled="1"/>
            </a:gradFill>
            <a:effectLst>
              <a:outerShdw blurRad="50800" dist="38100" algn="l" rotWithShape="0">
                <a:prstClr val="black">
                  <a:alpha val="40000"/>
                </a:prstClr>
              </a:outerShdw>
              <a:softEdge rad="38100"/>
            </a:effectLst>
            <a:scene3d>
              <a:camera prst="orthographicFront"/>
              <a:lightRig rig="morning" dir="t"/>
            </a:scene3d>
            <a:sp3d prstMaterial="dkEdge">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683726" y="1153191"/>
              <a:ext cx="1798982" cy="400110"/>
            </a:xfrm>
            <a:prstGeom prst="rect">
              <a:avLst/>
            </a:prstGeom>
            <a:noFill/>
          </p:spPr>
          <p:txBody>
            <a:bodyPr wrap="square" rtlCol="0">
              <a:spAutoFit/>
            </a:bodyPr>
            <a:lstStyle/>
            <a:p>
              <a:r>
                <a:rPr lang="en-US" sz="2000" b="1" dirty="0" smtClean="0">
                  <a:solidFill>
                    <a:schemeClr val="bg1"/>
                  </a:solidFill>
                  <a:latin typeface="Times New Roman" panose="02020603050405020304" pitchFamily="18" charset="0"/>
                  <a:cs typeface="Times New Roman" panose="02020603050405020304" pitchFamily="18" charset="0"/>
                </a:rPr>
                <a:t>Selection</a:t>
              </a:r>
              <a:endParaRPr lang="en-US" sz="2000" b="1" dirty="0">
                <a:solidFill>
                  <a:schemeClr val="bg1"/>
                </a:solidFill>
                <a:latin typeface="Times New Roman" panose="02020603050405020304" pitchFamily="18" charset="0"/>
                <a:cs typeface="Times New Roman" panose="02020603050405020304" pitchFamily="18" charset="0"/>
              </a:endParaRPr>
            </a:p>
          </p:txBody>
        </p:sp>
      </p:grpSp>
      <p:grpSp>
        <p:nvGrpSpPr>
          <p:cNvPr id="24" name="Group 23"/>
          <p:cNvGrpSpPr/>
          <p:nvPr/>
        </p:nvGrpSpPr>
        <p:grpSpPr>
          <a:xfrm>
            <a:off x="2004216" y="1858435"/>
            <a:ext cx="2651760" cy="1842948"/>
            <a:chOff x="2004216" y="1858435"/>
            <a:chExt cx="2651760" cy="1842948"/>
          </a:xfrm>
        </p:grpSpPr>
        <p:sp>
          <p:nvSpPr>
            <p:cNvPr id="10" name="Freeform 9"/>
            <p:cNvSpPr/>
            <p:nvPr/>
          </p:nvSpPr>
          <p:spPr>
            <a:xfrm flipH="1">
              <a:off x="2004216" y="1858435"/>
              <a:ext cx="2651760" cy="1842948"/>
            </a:xfrm>
            <a:custGeom>
              <a:avLst/>
              <a:gdLst>
                <a:gd name="connsiteX0" fmla="*/ 773833 w 2651760"/>
                <a:gd name="connsiteY0" fmla="*/ 0 h 1842948"/>
                <a:gd name="connsiteX1" fmla="*/ 2011680 w 2651760"/>
                <a:gd name="connsiteY1" fmla="*/ 0 h 1842948"/>
                <a:gd name="connsiteX2" fmla="*/ 2651760 w 2651760"/>
                <a:gd name="connsiteY2" fmla="*/ 640080 h 1842948"/>
                <a:gd name="connsiteX3" fmla="*/ 2011680 w 2651760"/>
                <a:gd name="connsiteY3" fmla="*/ 1280160 h 1842948"/>
                <a:gd name="connsiteX4" fmla="*/ 562788 w 2651760"/>
                <a:gd name="connsiteY4" fmla="*/ 1280160 h 1842948"/>
                <a:gd name="connsiteX5" fmla="*/ 0 w 2651760"/>
                <a:gd name="connsiteY5" fmla="*/ 1842948 h 1842948"/>
                <a:gd name="connsiteX6" fmla="*/ 0 w 2651760"/>
                <a:gd name="connsiteY6" fmla="*/ 773833 h 1842948"/>
                <a:gd name="connsiteX7" fmla="*/ 773833 w 2651760"/>
                <a:gd name="connsiteY7" fmla="*/ 0 h 184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51760" h="1842948">
                  <a:moveTo>
                    <a:pt x="773833" y="0"/>
                  </a:moveTo>
                  <a:lnTo>
                    <a:pt x="2011680" y="0"/>
                  </a:lnTo>
                  <a:cubicBezTo>
                    <a:pt x="2365186" y="0"/>
                    <a:pt x="2651760" y="286574"/>
                    <a:pt x="2651760" y="640080"/>
                  </a:cubicBezTo>
                  <a:cubicBezTo>
                    <a:pt x="2651760" y="993586"/>
                    <a:pt x="2365186" y="1280160"/>
                    <a:pt x="2011680" y="1280160"/>
                  </a:cubicBezTo>
                  <a:lnTo>
                    <a:pt x="562788" y="1280160"/>
                  </a:lnTo>
                  <a:cubicBezTo>
                    <a:pt x="251969" y="1280160"/>
                    <a:pt x="0" y="1532129"/>
                    <a:pt x="0" y="1842948"/>
                  </a:cubicBezTo>
                  <a:lnTo>
                    <a:pt x="0" y="773833"/>
                  </a:lnTo>
                  <a:cubicBezTo>
                    <a:pt x="0" y="346457"/>
                    <a:pt x="346457" y="0"/>
                    <a:pt x="773833" y="0"/>
                  </a:cubicBezTo>
                  <a:close/>
                </a:path>
              </a:pathLst>
            </a:custGeom>
            <a:gradFill>
              <a:gsLst>
                <a:gs pos="1000">
                  <a:srgbClr val="3CB371"/>
                </a:gs>
                <a:gs pos="100000">
                  <a:srgbClr val="9ACD32"/>
                </a:gs>
              </a:gsLst>
              <a:lin ang="2700000" scaled="1"/>
            </a:gradFill>
            <a:effectLst>
              <a:outerShdw blurRad="50800" dist="38100" algn="l" rotWithShape="0">
                <a:prstClr val="black">
                  <a:alpha val="40000"/>
                </a:prstClr>
              </a:outerShdw>
              <a:softEdge rad="38100"/>
            </a:effectLst>
            <a:scene3d>
              <a:camera prst="orthographicFront"/>
              <a:lightRig rig="morning" dir="t"/>
            </a:scene3d>
            <a:sp3d prstMaterial="dkEdge">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784235" y="2252356"/>
              <a:ext cx="1798982" cy="400110"/>
            </a:xfrm>
            <a:prstGeom prst="rect">
              <a:avLst/>
            </a:prstGeom>
            <a:noFill/>
          </p:spPr>
          <p:txBody>
            <a:bodyPr wrap="square" rtlCol="0">
              <a:spAutoFit/>
            </a:bodyPr>
            <a:lstStyle/>
            <a:p>
              <a:r>
                <a:rPr lang="en-US" sz="2000" b="1" dirty="0" smtClean="0">
                  <a:solidFill>
                    <a:schemeClr val="bg1"/>
                  </a:solidFill>
                  <a:latin typeface="Times New Roman" panose="02020603050405020304" pitchFamily="18" charset="0"/>
                  <a:cs typeface="Times New Roman" panose="02020603050405020304" pitchFamily="18" charset="0"/>
                </a:rPr>
                <a:t>Drying</a:t>
              </a:r>
              <a:endParaRPr lang="en-US" sz="2000" b="1" dirty="0">
                <a:solidFill>
                  <a:schemeClr val="bg1"/>
                </a:solidFill>
                <a:latin typeface="Times New Roman" panose="02020603050405020304" pitchFamily="18" charset="0"/>
                <a:cs typeface="Times New Roman" panose="02020603050405020304" pitchFamily="18" charset="0"/>
              </a:endParaRPr>
            </a:p>
          </p:txBody>
        </p:sp>
      </p:grpSp>
      <p:grpSp>
        <p:nvGrpSpPr>
          <p:cNvPr id="25" name="Group 24"/>
          <p:cNvGrpSpPr/>
          <p:nvPr/>
        </p:nvGrpSpPr>
        <p:grpSpPr>
          <a:xfrm>
            <a:off x="1031966" y="2982926"/>
            <a:ext cx="2651760" cy="1842948"/>
            <a:chOff x="1031966" y="2982926"/>
            <a:chExt cx="2651760" cy="1842948"/>
          </a:xfrm>
        </p:grpSpPr>
        <p:sp>
          <p:nvSpPr>
            <p:cNvPr id="11" name="Freeform 10"/>
            <p:cNvSpPr/>
            <p:nvPr/>
          </p:nvSpPr>
          <p:spPr>
            <a:xfrm flipH="1">
              <a:off x="1031966" y="2982926"/>
              <a:ext cx="2651760" cy="1842948"/>
            </a:xfrm>
            <a:custGeom>
              <a:avLst/>
              <a:gdLst>
                <a:gd name="connsiteX0" fmla="*/ 773833 w 2651760"/>
                <a:gd name="connsiteY0" fmla="*/ 0 h 1842948"/>
                <a:gd name="connsiteX1" fmla="*/ 2011680 w 2651760"/>
                <a:gd name="connsiteY1" fmla="*/ 0 h 1842948"/>
                <a:gd name="connsiteX2" fmla="*/ 2651760 w 2651760"/>
                <a:gd name="connsiteY2" fmla="*/ 640080 h 1842948"/>
                <a:gd name="connsiteX3" fmla="*/ 2011680 w 2651760"/>
                <a:gd name="connsiteY3" fmla="*/ 1280160 h 1842948"/>
                <a:gd name="connsiteX4" fmla="*/ 562788 w 2651760"/>
                <a:gd name="connsiteY4" fmla="*/ 1280160 h 1842948"/>
                <a:gd name="connsiteX5" fmla="*/ 0 w 2651760"/>
                <a:gd name="connsiteY5" fmla="*/ 1842948 h 1842948"/>
                <a:gd name="connsiteX6" fmla="*/ 0 w 2651760"/>
                <a:gd name="connsiteY6" fmla="*/ 773833 h 1842948"/>
                <a:gd name="connsiteX7" fmla="*/ 773833 w 2651760"/>
                <a:gd name="connsiteY7" fmla="*/ 0 h 184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51760" h="1842948">
                  <a:moveTo>
                    <a:pt x="773833" y="0"/>
                  </a:moveTo>
                  <a:lnTo>
                    <a:pt x="2011680" y="0"/>
                  </a:lnTo>
                  <a:cubicBezTo>
                    <a:pt x="2365186" y="0"/>
                    <a:pt x="2651760" y="286574"/>
                    <a:pt x="2651760" y="640080"/>
                  </a:cubicBezTo>
                  <a:cubicBezTo>
                    <a:pt x="2651760" y="993586"/>
                    <a:pt x="2365186" y="1280160"/>
                    <a:pt x="2011680" y="1280160"/>
                  </a:cubicBezTo>
                  <a:lnTo>
                    <a:pt x="562788" y="1280160"/>
                  </a:lnTo>
                  <a:cubicBezTo>
                    <a:pt x="251969" y="1280160"/>
                    <a:pt x="0" y="1532129"/>
                    <a:pt x="0" y="1842948"/>
                  </a:cubicBezTo>
                  <a:lnTo>
                    <a:pt x="0" y="773833"/>
                  </a:lnTo>
                  <a:cubicBezTo>
                    <a:pt x="0" y="346457"/>
                    <a:pt x="346457" y="0"/>
                    <a:pt x="773833" y="0"/>
                  </a:cubicBezTo>
                  <a:close/>
                </a:path>
              </a:pathLst>
            </a:custGeom>
            <a:gradFill>
              <a:gsLst>
                <a:gs pos="1000">
                  <a:srgbClr val="9ACD32"/>
                </a:gs>
                <a:gs pos="100000">
                  <a:srgbClr val="F0FFF0"/>
                </a:gs>
              </a:gsLst>
              <a:lin ang="2700000" scaled="1"/>
            </a:gradFill>
            <a:effectLst>
              <a:outerShdw blurRad="50800" dist="38100" algn="l" rotWithShape="0">
                <a:prstClr val="black">
                  <a:alpha val="40000"/>
                </a:prstClr>
              </a:outerShdw>
              <a:softEdge rad="38100"/>
            </a:effectLst>
            <a:scene3d>
              <a:camera prst="orthographicFront"/>
              <a:lightRig rig="morning" dir="t"/>
            </a:scene3d>
            <a:sp3d prstMaterial="dkEdge">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637172" y="3254479"/>
              <a:ext cx="1798982" cy="707886"/>
            </a:xfrm>
            <a:prstGeom prst="rect">
              <a:avLst/>
            </a:prstGeom>
            <a:noFill/>
          </p:spPr>
          <p:txBody>
            <a:bodyPr wrap="square" rtlCol="0">
              <a:spAutoFit/>
            </a:bodyPr>
            <a:lstStyle/>
            <a:p>
              <a:r>
                <a:rPr lang="en-US" sz="2000" b="1" dirty="0" smtClean="0">
                  <a:solidFill>
                    <a:schemeClr val="bg1"/>
                  </a:solidFill>
                  <a:latin typeface="Times New Roman" panose="02020603050405020304" pitchFamily="18" charset="0"/>
                  <a:cs typeface="Times New Roman" panose="02020603050405020304" pitchFamily="18" charset="0"/>
                </a:rPr>
                <a:t>Grinding &amp;</a:t>
              </a:r>
            </a:p>
            <a:p>
              <a:r>
                <a:rPr lang="en-US" sz="2000" b="1" dirty="0" smtClean="0">
                  <a:solidFill>
                    <a:schemeClr val="bg1"/>
                  </a:solidFill>
                  <a:latin typeface="Times New Roman" panose="02020603050405020304" pitchFamily="18" charset="0"/>
                  <a:cs typeface="Times New Roman" panose="02020603050405020304" pitchFamily="18" charset="0"/>
                </a:rPr>
                <a:t>Blending</a:t>
              </a:r>
              <a:endParaRPr lang="en-US" sz="2000" b="1" dirty="0">
                <a:solidFill>
                  <a:schemeClr val="bg1"/>
                </a:solidFill>
                <a:latin typeface="Times New Roman" panose="02020603050405020304" pitchFamily="18" charset="0"/>
                <a:cs typeface="Times New Roman" panose="02020603050405020304" pitchFamily="18" charset="0"/>
              </a:endParaRPr>
            </a:p>
          </p:txBody>
        </p:sp>
      </p:grpSp>
      <p:sp>
        <p:nvSpPr>
          <p:cNvPr id="19" name="TextBox 18"/>
          <p:cNvSpPr txBox="1"/>
          <p:nvPr/>
        </p:nvSpPr>
        <p:spPr>
          <a:xfrm>
            <a:off x="5380654" y="2679525"/>
            <a:ext cx="6013175" cy="1477328"/>
          </a:xfrm>
          <a:prstGeom prst="rect">
            <a:avLst/>
          </a:prstGeom>
          <a:noFill/>
        </p:spPr>
        <p:txBody>
          <a:bodyPr wrap="square" rtlCol="0">
            <a:spAutoFit/>
          </a:bodyPr>
          <a:lstStyle/>
          <a:p>
            <a:r>
              <a:rPr lang="en-US" sz="36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Bahnschrift SemiBold" panose="020B0502040204020203" pitchFamily="34" charset="0"/>
              </a:rPr>
              <a:t>01</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Ensure </a:t>
            </a:r>
            <a:r>
              <a:rPr lang="en-US" dirty="0">
                <a:latin typeface="Times New Roman" panose="02020603050405020304" pitchFamily="18" charset="0"/>
                <a:cs typeface="Times New Roman" panose="02020603050405020304" pitchFamily="18" charset="0"/>
              </a:rPr>
              <a:t>ingredients are organic and pesticide-free.</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Use </a:t>
            </a:r>
            <a:r>
              <a:rPr lang="en-US" dirty="0">
                <a:latin typeface="Times New Roman" panose="02020603050405020304" pitchFamily="18" charset="0"/>
                <a:cs typeface="Times New Roman" panose="02020603050405020304" pitchFamily="18" charset="0"/>
              </a:rPr>
              <a:t>high-quality, fresh herbs for better medicinal properties.</a:t>
            </a:r>
          </a:p>
          <a:p>
            <a:endParaRPr lang="en-US"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4408404" y="3813367"/>
            <a:ext cx="6013175" cy="1477328"/>
          </a:xfrm>
          <a:prstGeom prst="rect">
            <a:avLst/>
          </a:prstGeom>
          <a:noFill/>
        </p:spPr>
        <p:txBody>
          <a:bodyPr wrap="square" rtlCol="0">
            <a:spAutoFit/>
          </a:bodyPr>
          <a:lstStyle/>
          <a:p>
            <a:r>
              <a:rPr lang="en-US" sz="36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Bahnschrift SemiBold" panose="020B0502040204020203" pitchFamily="34" charset="0"/>
              </a:rPr>
              <a:t>02</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Dehydrate </a:t>
            </a:r>
            <a:r>
              <a:rPr lang="en-US" dirty="0">
                <a:latin typeface="Times New Roman" panose="02020603050405020304" pitchFamily="18" charset="0"/>
                <a:cs typeface="Times New Roman" panose="02020603050405020304" pitchFamily="18" charset="0"/>
              </a:rPr>
              <a:t>herbs at 60°C for 8–12 hours until crisp.</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Use </a:t>
            </a:r>
            <a:r>
              <a:rPr lang="en-US" dirty="0">
                <a:latin typeface="Times New Roman" panose="02020603050405020304" pitchFamily="18" charset="0"/>
                <a:cs typeface="Times New Roman" panose="02020603050405020304" pitchFamily="18" charset="0"/>
              </a:rPr>
              <a:t>clean and controlled environments for optimal results.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3330096" y="4994659"/>
            <a:ext cx="6013175" cy="1477328"/>
          </a:xfrm>
          <a:prstGeom prst="rect">
            <a:avLst/>
          </a:prstGeom>
          <a:noFill/>
        </p:spPr>
        <p:txBody>
          <a:bodyPr wrap="square" rtlCol="0">
            <a:spAutoFit/>
          </a:bodyPr>
          <a:lstStyle/>
          <a:p>
            <a:r>
              <a:rPr lang="en-US" sz="36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Bahnschrift SemiBold" panose="020B0502040204020203" pitchFamily="34" charset="0"/>
              </a:rPr>
              <a:t>03</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Grind ingredients separately, starting with harder roots</a:t>
            </a:r>
            <a:r>
              <a:rPr lang="en-US"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Blend evenly for balanced flavor and medicinal benefits</a:t>
            </a:r>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sp>
        <p:nvSpPr>
          <p:cNvPr id="5" name="Oval 4"/>
          <p:cNvSpPr/>
          <p:nvPr/>
        </p:nvSpPr>
        <p:spPr>
          <a:xfrm>
            <a:off x="7414990" y="-958044"/>
            <a:ext cx="5272309" cy="4212523"/>
          </a:xfrm>
          <a:prstGeom prst="ellipse">
            <a:avLst/>
          </a:prstGeom>
          <a:blipFill>
            <a:blip r:embed="rId2"/>
            <a:stretch>
              <a:fillRect l="-7000" t="-1000" r="-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637172" y="-958044"/>
            <a:ext cx="11050127" cy="958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2192000" y="-419726"/>
            <a:ext cx="495299" cy="2786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143435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0-#ppt_w/2"/>
                                          </p:val>
                                        </p:tav>
                                        <p:tav tm="100000">
                                          <p:val>
                                            <p:strVal val="#ppt_x"/>
                                          </p:val>
                                        </p:tav>
                                      </p:tavLst>
                                    </p:anim>
                                    <p:anim calcmode="lin" valueType="num">
                                      <p:cBhvr additive="base">
                                        <p:cTn id="13" dur="500" fill="hold"/>
                                        <p:tgtEl>
                                          <p:spTgt spid="2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0-#ppt_w/2"/>
                                          </p:val>
                                        </p:tav>
                                        <p:tav tm="100000">
                                          <p:val>
                                            <p:strVal val="#ppt_x"/>
                                          </p:val>
                                        </p:tav>
                                      </p:tavLst>
                                    </p:anim>
                                    <p:anim calcmode="lin" valueType="num">
                                      <p:cBhvr additive="base">
                                        <p:cTn id="18" dur="500" fill="hold"/>
                                        <p:tgtEl>
                                          <p:spTgt spid="25"/>
                                        </p:tgtEl>
                                        <p:attrNameLst>
                                          <p:attrName>ppt_y</p:attrName>
                                        </p:attrNameLst>
                                      </p:cBhvr>
                                      <p:tavLst>
                                        <p:tav tm="0">
                                          <p:val>
                                            <p:strVal val="#ppt_y"/>
                                          </p:val>
                                        </p:tav>
                                        <p:tav tm="100000">
                                          <p:val>
                                            <p:strVal val="#ppt_y"/>
                                          </p:val>
                                        </p:tav>
                                      </p:tavLst>
                                    </p:anim>
                                  </p:childTnLst>
                                </p:cTn>
                              </p:par>
                              <p:par>
                                <p:cTn id="19" presetID="6" presetClass="entr" presetSubtype="32" fill="hold" grpId="0" nodeType="withEffect">
                                  <p:stCondLst>
                                    <p:cond delay="500"/>
                                  </p:stCondLst>
                                  <p:childTnLst>
                                    <p:set>
                                      <p:cBhvr>
                                        <p:cTn id="20" dur="1" fill="hold">
                                          <p:stCondLst>
                                            <p:cond delay="0"/>
                                          </p:stCondLst>
                                        </p:cTn>
                                        <p:tgtEl>
                                          <p:spTgt spid="5"/>
                                        </p:tgtEl>
                                        <p:attrNameLst>
                                          <p:attrName>style.visibility</p:attrName>
                                        </p:attrNameLst>
                                      </p:cBhvr>
                                      <p:to>
                                        <p:strVal val="visible"/>
                                      </p:to>
                                    </p:set>
                                    <p:animEffect transition="in" filter="circle(out)">
                                      <p:cBhvr>
                                        <p:cTn id="21" dur="1000"/>
                                        <p:tgtEl>
                                          <p:spTgt spid="5"/>
                                        </p:tgtEl>
                                      </p:cBhvr>
                                    </p:animEffect>
                                  </p:childTnLst>
                                </p:cTn>
                              </p:par>
                            </p:childTnLst>
                          </p:cTn>
                        </p:par>
                        <p:par>
                          <p:cTn id="22" fill="hold">
                            <p:stCondLst>
                              <p:cond delay="2500"/>
                            </p:stCondLst>
                            <p:childTnLst>
                              <p:par>
                                <p:cTn id="23" presetID="42" presetClass="entr" presetSubtype="0" fill="hold" grpId="1"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750"/>
                                        <p:tgtEl>
                                          <p:spTgt spid="19"/>
                                        </p:tgtEl>
                                      </p:cBhvr>
                                    </p:animEffect>
                                    <p:anim calcmode="lin" valueType="num">
                                      <p:cBhvr>
                                        <p:cTn id="26" dur="750" fill="hold"/>
                                        <p:tgtEl>
                                          <p:spTgt spid="19"/>
                                        </p:tgtEl>
                                        <p:attrNameLst>
                                          <p:attrName>ppt_x</p:attrName>
                                        </p:attrNameLst>
                                      </p:cBhvr>
                                      <p:tavLst>
                                        <p:tav tm="0">
                                          <p:val>
                                            <p:strVal val="#ppt_x"/>
                                          </p:val>
                                        </p:tav>
                                        <p:tav tm="100000">
                                          <p:val>
                                            <p:strVal val="#ppt_x"/>
                                          </p:val>
                                        </p:tav>
                                      </p:tavLst>
                                    </p:anim>
                                    <p:anim calcmode="lin" valueType="num">
                                      <p:cBhvr>
                                        <p:cTn id="27" dur="750" fill="hold"/>
                                        <p:tgtEl>
                                          <p:spTgt spid="19"/>
                                        </p:tgtEl>
                                        <p:attrNameLst>
                                          <p:attrName>ppt_y</p:attrName>
                                        </p:attrNameLst>
                                      </p:cBhvr>
                                      <p:tavLst>
                                        <p:tav tm="0">
                                          <p:val>
                                            <p:strVal val="#ppt_y+.1"/>
                                          </p:val>
                                        </p:tav>
                                        <p:tav tm="100000">
                                          <p:val>
                                            <p:strVal val="#ppt_y"/>
                                          </p:val>
                                        </p:tav>
                                      </p:tavLst>
                                    </p:anim>
                                  </p:childTnLst>
                                </p:cTn>
                              </p:par>
                            </p:childTnLst>
                          </p:cTn>
                        </p:par>
                        <p:par>
                          <p:cTn id="28" fill="hold">
                            <p:stCondLst>
                              <p:cond delay="3250"/>
                            </p:stCondLst>
                            <p:childTnLst>
                              <p:par>
                                <p:cTn id="29" presetID="42" presetClass="entr" presetSubtype="0" fill="hold" grpId="1"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750"/>
                                        <p:tgtEl>
                                          <p:spTgt spid="20"/>
                                        </p:tgtEl>
                                      </p:cBhvr>
                                    </p:animEffect>
                                    <p:anim calcmode="lin" valueType="num">
                                      <p:cBhvr>
                                        <p:cTn id="32" dur="750" fill="hold"/>
                                        <p:tgtEl>
                                          <p:spTgt spid="20"/>
                                        </p:tgtEl>
                                        <p:attrNameLst>
                                          <p:attrName>ppt_x</p:attrName>
                                        </p:attrNameLst>
                                      </p:cBhvr>
                                      <p:tavLst>
                                        <p:tav tm="0">
                                          <p:val>
                                            <p:strVal val="#ppt_x"/>
                                          </p:val>
                                        </p:tav>
                                        <p:tav tm="100000">
                                          <p:val>
                                            <p:strVal val="#ppt_x"/>
                                          </p:val>
                                        </p:tav>
                                      </p:tavLst>
                                    </p:anim>
                                    <p:anim calcmode="lin" valueType="num">
                                      <p:cBhvr>
                                        <p:cTn id="33" dur="750" fill="hold"/>
                                        <p:tgtEl>
                                          <p:spTgt spid="20"/>
                                        </p:tgtEl>
                                        <p:attrNameLst>
                                          <p:attrName>ppt_y</p:attrName>
                                        </p:attrNameLst>
                                      </p:cBhvr>
                                      <p:tavLst>
                                        <p:tav tm="0">
                                          <p:val>
                                            <p:strVal val="#ppt_y+.1"/>
                                          </p:val>
                                        </p:tav>
                                        <p:tav tm="100000">
                                          <p:val>
                                            <p:strVal val="#ppt_y"/>
                                          </p:val>
                                        </p:tav>
                                      </p:tavLst>
                                    </p:anim>
                                  </p:childTnLst>
                                </p:cTn>
                              </p:par>
                            </p:childTnLst>
                          </p:cTn>
                        </p:par>
                        <p:par>
                          <p:cTn id="34" fill="hold">
                            <p:stCondLst>
                              <p:cond delay="4000"/>
                            </p:stCondLst>
                            <p:childTnLst>
                              <p:par>
                                <p:cTn id="35" presetID="42" presetClass="entr" presetSubtype="0" fill="hold" grpId="1"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750"/>
                                        <p:tgtEl>
                                          <p:spTgt spid="22"/>
                                        </p:tgtEl>
                                      </p:cBhvr>
                                    </p:animEffect>
                                    <p:anim calcmode="lin" valueType="num">
                                      <p:cBhvr>
                                        <p:cTn id="38" dur="750" fill="hold"/>
                                        <p:tgtEl>
                                          <p:spTgt spid="22"/>
                                        </p:tgtEl>
                                        <p:attrNameLst>
                                          <p:attrName>ppt_x</p:attrName>
                                        </p:attrNameLst>
                                      </p:cBhvr>
                                      <p:tavLst>
                                        <p:tav tm="0">
                                          <p:val>
                                            <p:strVal val="#ppt_x"/>
                                          </p:val>
                                        </p:tav>
                                        <p:tav tm="100000">
                                          <p:val>
                                            <p:strVal val="#ppt_x"/>
                                          </p:val>
                                        </p:tav>
                                      </p:tavLst>
                                    </p:anim>
                                    <p:anim calcmode="lin" valueType="num">
                                      <p:cBhvr>
                                        <p:cTn id="39" dur="75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1"/>
      <p:bldP spid="20" grpId="1"/>
      <p:bldP spid="22" grpId="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rgbClr val="9ACD32"/>
            </a:gs>
            <a:gs pos="1000">
              <a:srgbClr val="228B22"/>
            </a:gs>
            <a:gs pos="100000">
              <a:srgbClr val="F0FFF0"/>
            </a:gs>
          </a:gsLst>
          <a:lin ang="2700000" scaled="1"/>
          <a:tileRect/>
        </a:gradFill>
        <a:effectLst/>
      </p:bgPr>
    </p:bg>
    <p:spTree>
      <p:nvGrpSpPr>
        <p:cNvPr id="1" name=""/>
        <p:cNvGrpSpPr/>
        <p:nvPr/>
      </p:nvGrpSpPr>
      <p:grpSpPr>
        <a:xfrm>
          <a:off x="0" y="0"/>
          <a:ext cx="0" cy="0"/>
          <a:chOff x="0" y="0"/>
          <a:chExt cx="0" cy="0"/>
        </a:xfrm>
      </p:grpSpPr>
      <p:grpSp>
        <p:nvGrpSpPr>
          <p:cNvPr id="16" name="Group 15"/>
          <p:cNvGrpSpPr/>
          <p:nvPr/>
        </p:nvGrpSpPr>
        <p:grpSpPr>
          <a:xfrm>
            <a:off x="3024991" y="920104"/>
            <a:ext cx="2651760" cy="1842948"/>
            <a:chOff x="3024991" y="920104"/>
            <a:chExt cx="2651760" cy="1842948"/>
          </a:xfrm>
        </p:grpSpPr>
        <p:sp>
          <p:nvSpPr>
            <p:cNvPr id="7" name="Freeform 6"/>
            <p:cNvSpPr/>
            <p:nvPr/>
          </p:nvSpPr>
          <p:spPr>
            <a:xfrm flipH="1">
              <a:off x="3024991" y="920104"/>
              <a:ext cx="2651760" cy="1842948"/>
            </a:xfrm>
            <a:custGeom>
              <a:avLst/>
              <a:gdLst>
                <a:gd name="connsiteX0" fmla="*/ 773833 w 2651760"/>
                <a:gd name="connsiteY0" fmla="*/ 0 h 1842948"/>
                <a:gd name="connsiteX1" fmla="*/ 2011680 w 2651760"/>
                <a:gd name="connsiteY1" fmla="*/ 0 h 1842948"/>
                <a:gd name="connsiteX2" fmla="*/ 2651760 w 2651760"/>
                <a:gd name="connsiteY2" fmla="*/ 640080 h 1842948"/>
                <a:gd name="connsiteX3" fmla="*/ 2011680 w 2651760"/>
                <a:gd name="connsiteY3" fmla="*/ 1280160 h 1842948"/>
                <a:gd name="connsiteX4" fmla="*/ 562788 w 2651760"/>
                <a:gd name="connsiteY4" fmla="*/ 1280160 h 1842948"/>
                <a:gd name="connsiteX5" fmla="*/ 0 w 2651760"/>
                <a:gd name="connsiteY5" fmla="*/ 1842948 h 1842948"/>
                <a:gd name="connsiteX6" fmla="*/ 0 w 2651760"/>
                <a:gd name="connsiteY6" fmla="*/ 773833 h 1842948"/>
                <a:gd name="connsiteX7" fmla="*/ 773833 w 2651760"/>
                <a:gd name="connsiteY7" fmla="*/ 0 h 184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51760" h="1842948">
                  <a:moveTo>
                    <a:pt x="773833" y="0"/>
                  </a:moveTo>
                  <a:lnTo>
                    <a:pt x="2011680" y="0"/>
                  </a:lnTo>
                  <a:cubicBezTo>
                    <a:pt x="2365186" y="0"/>
                    <a:pt x="2651760" y="286574"/>
                    <a:pt x="2651760" y="640080"/>
                  </a:cubicBezTo>
                  <a:cubicBezTo>
                    <a:pt x="2651760" y="993586"/>
                    <a:pt x="2365186" y="1280160"/>
                    <a:pt x="2011680" y="1280160"/>
                  </a:cubicBezTo>
                  <a:lnTo>
                    <a:pt x="562788" y="1280160"/>
                  </a:lnTo>
                  <a:cubicBezTo>
                    <a:pt x="251969" y="1280160"/>
                    <a:pt x="0" y="1532129"/>
                    <a:pt x="0" y="1842948"/>
                  </a:cubicBezTo>
                  <a:lnTo>
                    <a:pt x="0" y="773833"/>
                  </a:lnTo>
                  <a:cubicBezTo>
                    <a:pt x="0" y="346457"/>
                    <a:pt x="346457" y="0"/>
                    <a:pt x="773833" y="0"/>
                  </a:cubicBezTo>
                  <a:close/>
                </a:path>
              </a:pathLst>
            </a:custGeom>
            <a:gradFill>
              <a:gsLst>
                <a:gs pos="1000">
                  <a:srgbClr val="F0FFF0"/>
                </a:gs>
                <a:gs pos="100000">
                  <a:srgbClr val="ADFF2F"/>
                </a:gs>
              </a:gsLst>
              <a:lin ang="2700000" scaled="1"/>
            </a:gradFill>
            <a:effectLst>
              <a:outerShdw blurRad="50800" dist="38100" algn="l" rotWithShape="0">
                <a:prstClr val="black">
                  <a:alpha val="40000"/>
                </a:prstClr>
              </a:outerShdw>
              <a:softEdge rad="38100"/>
            </a:effectLst>
            <a:scene3d>
              <a:camera prst="orthographicFront"/>
              <a:lightRig rig="morning" dir="t"/>
            </a:scene3d>
            <a:sp3d prstMaterial="dkEdge">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p:cNvSpPr txBox="1"/>
            <p:nvPr/>
          </p:nvSpPr>
          <p:spPr>
            <a:xfrm>
              <a:off x="3560234" y="1322690"/>
              <a:ext cx="1798982"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Packaging</a:t>
              </a:r>
              <a:endParaRPr lang="en-US" sz="2000" b="1" dirty="0">
                <a:latin typeface="Times New Roman" panose="02020603050405020304" pitchFamily="18" charset="0"/>
                <a:cs typeface="Times New Roman" panose="02020603050405020304" pitchFamily="18" charset="0"/>
              </a:endParaRPr>
            </a:p>
          </p:txBody>
        </p:sp>
      </p:grpSp>
      <p:grpSp>
        <p:nvGrpSpPr>
          <p:cNvPr id="17" name="Group 16"/>
          <p:cNvGrpSpPr/>
          <p:nvPr/>
        </p:nvGrpSpPr>
        <p:grpSpPr>
          <a:xfrm>
            <a:off x="2052741" y="2044595"/>
            <a:ext cx="2651760" cy="1842948"/>
            <a:chOff x="2052741" y="2044595"/>
            <a:chExt cx="2651760" cy="1842948"/>
          </a:xfrm>
        </p:grpSpPr>
        <p:sp>
          <p:nvSpPr>
            <p:cNvPr id="6" name="Freeform 5"/>
            <p:cNvSpPr/>
            <p:nvPr/>
          </p:nvSpPr>
          <p:spPr>
            <a:xfrm flipH="1">
              <a:off x="2052741" y="2044595"/>
              <a:ext cx="2651760" cy="1842948"/>
            </a:xfrm>
            <a:custGeom>
              <a:avLst/>
              <a:gdLst>
                <a:gd name="connsiteX0" fmla="*/ 773833 w 2651760"/>
                <a:gd name="connsiteY0" fmla="*/ 0 h 1842948"/>
                <a:gd name="connsiteX1" fmla="*/ 2011680 w 2651760"/>
                <a:gd name="connsiteY1" fmla="*/ 0 h 1842948"/>
                <a:gd name="connsiteX2" fmla="*/ 2651760 w 2651760"/>
                <a:gd name="connsiteY2" fmla="*/ 640080 h 1842948"/>
                <a:gd name="connsiteX3" fmla="*/ 2011680 w 2651760"/>
                <a:gd name="connsiteY3" fmla="*/ 1280160 h 1842948"/>
                <a:gd name="connsiteX4" fmla="*/ 562788 w 2651760"/>
                <a:gd name="connsiteY4" fmla="*/ 1280160 h 1842948"/>
                <a:gd name="connsiteX5" fmla="*/ 0 w 2651760"/>
                <a:gd name="connsiteY5" fmla="*/ 1842948 h 1842948"/>
                <a:gd name="connsiteX6" fmla="*/ 0 w 2651760"/>
                <a:gd name="connsiteY6" fmla="*/ 773833 h 1842948"/>
                <a:gd name="connsiteX7" fmla="*/ 773833 w 2651760"/>
                <a:gd name="connsiteY7" fmla="*/ 0 h 184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51760" h="1842948">
                  <a:moveTo>
                    <a:pt x="773833" y="0"/>
                  </a:moveTo>
                  <a:lnTo>
                    <a:pt x="2011680" y="0"/>
                  </a:lnTo>
                  <a:cubicBezTo>
                    <a:pt x="2365186" y="0"/>
                    <a:pt x="2651760" y="286574"/>
                    <a:pt x="2651760" y="640080"/>
                  </a:cubicBezTo>
                  <a:cubicBezTo>
                    <a:pt x="2651760" y="993586"/>
                    <a:pt x="2365186" y="1280160"/>
                    <a:pt x="2011680" y="1280160"/>
                  </a:cubicBezTo>
                  <a:lnTo>
                    <a:pt x="562788" y="1280160"/>
                  </a:lnTo>
                  <a:cubicBezTo>
                    <a:pt x="251969" y="1280160"/>
                    <a:pt x="0" y="1532129"/>
                    <a:pt x="0" y="1842948"/>
                  </a:cubicBezTo>
                  <a:lnTo>
                    <a:pt x="0" y="773833"/>
                  </a:lnTo>
                  <a:cubicBezTo>
                    <a:pt x="0" y="346457"/>
                    <a:pt x="346457" y="0"/>
                    <a:pt x="773833" y="0"/>
                  </a:cubicBezTo>
                  <a:close/>
                </a:path>
              </a:pathLst>
            </a:custGeom>
            <a:gradFill>
              <a:gsLst>
                <a:gs pos="1000">
                  <a:srgbClr val="ADFF2F"/>
                </a:gs>
                <a:gs pos="100000">
                  <a:srgbClr val="F5FFFA"/>
                </a:gs>
              </a:gsLst>
              <a:lin ang="2700000" scaled="1"/>
            </a:gradFill>
            <a:effectLst>
              <a:outerShdw blurRad="50800" dist="38100" algn="l" rotWithShape="0">
                <a:prstClr val="black">
                  <a:alpha val="40000"/>
                </a:prstClr>
              </a:outerShdw>
              <a:softEdge rad="38100"/>
            </a:effectLst>
            <a:scene3d>
              <a:camera prst="orthographicFront"/>
              <a:lightRig rig="morning" dir="t"/>
            </a:scene3d>
            <a:sp3d prstMaterial="dkEdge">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2660743" y="2446739"/>
              <a:ext cx="1798982"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Storage</a:t>
              </a:r>
              <a:endParaRPr lang="en-US" sz="2000" b="1" dirty="0">
                <a:latin typeface="Times New Roman" panose="02020603050405020304" pitchFamily="18" charset="0"/>
                <a:cs typeface="Times New Roman" panose="02020603050405020304" pitchFamily="18" charset="0"/>
              </a:endParaRPr>
            </a:p>
          </p:txBody>
        </p:sp>
      </p:grpSp>
      <p:grpSp>
        <p:nvGrpSpPr>
          <p:cNvPr id="18" name="Group 17"/>
          <p:cNvGrpSpPr/>
          <p:nvPr/>
        </p:nvGrpSpPr>
        <p:grpSpPr>
          <a:xfrm>
            <a:off x="1080491" y="3169086"/>
            <a:ext cx="2651760" cy="1842948"/>
            <a:chOff x="1080491" y="3169086"/>
            <a:chExt cx="2651760" cy="1842948"/>
          </a:xfrm>
        </p:grpSpPr>
        <p:sp>
          <p:nvSpPr>
            <p:cNvPr id="5" name="Freeform 4"/>
            <p:cNvSpPr/>
            <p:nvPr/>
          </p:nvSpPr>
          <p:spPr>
            <a:xfrm flipH="1">
              <a:off x="1080491" y="3169086"/>
              <a:ext cx="2651760" cy="1842948"/>
            </a:xfrm>
            <a:custGeom>
              <a:avLst/>
              <a:gdLst>
                <a:gd name="connsiteX0" fmla="*/ 773833 w 2651760"/>
                <a:gd name="connsiteY0" fmla="*/ 0 h 1842948"/>
                <a:gd name="connsiteX1" fmla="*/ 2011680 w 2651760"/>
                <a:gd name="connsiteY1" fmla="*/ 0 h 1842948"/>
                <a:gd name="connsiteX2" fmla="*/ 2651760 w 2651760"/>
                <a:gd name="connsiteY2" fmla="*/ 640080 h 1842948"/>
                <a:gd name="connsiteX3" fmla="*/ 2011680 w 2651760"/>
                <a:gd name="connsiteY3" fmla="*/ 1280160 h 1842948"/>
                <a:gd name="connsiteX4" fmla="*/ 562788 w 2651760"/>
                <a:gd name="connsiteY4" fmla="*/ 1280160 h 1842948"/>
                <a:gd name="connsiteX5" fmla="*/ 0 w 2651760"/>
                <a:gd name="connsiteY5" fmla="*/ 1842948 h 1842948"/>
                <a:gd name="connsiteX6" fmla="*/ 0 w 2651760"/>
                <a:gd name="connsiteY6" fmla="*/ 773833 h 1842948"/>
                <a:gd name="connsiteX7" fmla="*/ 773833 w 2651760"/>
                <a:gd name="connsiteY7" fmla="*/ 0 h 184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51760" h="1842948">
                  <a:moveTo>
                    <a:pt x="773833" y="0"/>
                  </a:moveTo>
                  <a:lnTo>
                    <a:pt x="2011680" y="0"/>
                  </a:lnTo>
                  <a:cubicBezTo>
                    <a:pt x="2365186" y="0"/>
                    <a:pt x="2651760" y="286574"/>
                    <a:pt x="2651760" y="640080"/>
                  </a:cubicBezTo>
                  <a:cubicBezTo>
                    <a:pt x="2651760" y="993586"/>
                    <a:pt x="2365186" y="1280160"/>
                    <a:pt x="2011680" y="1280160"/>
                  </a:cubicBezTo>
                  <a:lnTo>
                    <a:pt x="562788" y="1280160"/>
                  </a:lnTo>
                  <a:cubicBezTo>
                    <a:pt x="251969" y="1280160"/>
                    <a:pt x="0" y="1532129"/>
                    <a:pt x="0" y="1842948"/>
                  </a:cubicBezTo>
                  <a:lnTo>
                    <a:pt x="0" y="773833"/>
                  </a:lnTo>
                  <a:cubicBezTo>
                    <a:pt x="0" y="346457"/>
                    <a:pt x="346457" y="0"/>
                    <a:pt x="773833" y="0"/>
                  </a:cubicBezTo>
                  <a:close/>
                </a:path>
              </a:pathLst>
            </a:custGeom>
            <a:gradFill>
              <a:gsLst>
                <a:gs pos="1000">
                  <a:srgbClr val="F5FFFA"/>
                </a:gs>
                <a:gs pos="100000">
                  <a:srgbClr val="FFFFF0"/>
                </a:gs>
              </a:gsLst>
              <a:lin ang="2700000" scaled="1"/>
            </a:gradFill>
            <a:effectLst>
              <a:outerShdw blurRad="50800" dist="38100" algn="l" rotWithShape="0">
                <a:prstClr val="black">
                  <a:alpha val="40000"/>
                </a:prstClr>
              </a:outerShdw>
              <a:softEdge rad="38100"/>
            </a:effectLst>
            <a:scene3d>
              <a:camera prst="orthographicFront"/>
              <a:lightRig rig="morning" dir="t"/>
            </a:scene3d>
            <a:sp3d prstMaterial="dkEdge">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1681476" y="3571230"/>
              <a:ext cx="1798982"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Brewing</a:t>
              </a:r>
              <a:endParaRPr lang="en-US" sz="2000" b="1" dirty="0">
                <a:latin typeface="Times New Roman" panose="02020603050405020304" pitchFamily="18" charset="0"/>
                <a:cs typeface="Times New Roman" panose="02020603050405020304" pitchFamily="18" charset="0"/>
              </a:endParaRPr>
            </a:p>
          </p:txBody>
        </p:sp>
      </p:grpSp>
      <p:sp>
        <p:nvSpPr>
          <p:cNvPr id="12" name="TextBox 11"/>
          <p:cNvSpPr txBox="1"/>
          <p:nvPr/>
        </p:nvSpPr>
        <p:spPr>
          <a:xfrm>
            <a:off x="5323121" y="2826881"/>
            <a:ext cx="6013175" cy="1477328"/>
          </a:xfrm>
          <a:prstGeom prst="rect">
            <a:avLst/>
          </a:prstGeom>
          <a:noFill/>
        </p:spPr>
        <p:txBody>
          <a:bodyPr wrap="square" rtlCol="0">
            <a:spAutoFit/>
          </a:bodyPr>
          <a:lstStyle/>
          <a:p>
            <a:r>
              <a:rPr lang="en-US" sz="36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Bahnschrift SemiBold" panose="020B0502040204020203" pitchFamily="34" charset="0"/>
              </a:rPr>
              <a:t>04</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 biodegradable tea bags for sustainability</a:t>
            </a:r>
            <a:r>
              <a:rPr lang="en-US"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Carefully fill and seal the bags to prevent spillage.</a:t>
            </a: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4350871" y="3971340"/>
            <a:ext cx="6013175" cy="1200329"/>
          </a:xfrm>
          <a:prstGeom prst="rect">
            <a:avLst/>
          </a:prstGeom>
          <a:noFill/>
        </p:spPr>
        <p:txBody>
          <a:bodyPr wrap="square" rtlCol="0">
            <a:spAutoFit/>
          </a:bodyPr>
          <a:lstStyle/>
          <a:p>
            <a:r>
              <a:rPr lang="en-US" sz="36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Bahnschrift SemiBold" panose="020B0502040204020203" pitchFamily="34" charset="0"/>
              </a:rPr>
              <a:t>05</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Store in airtight containers to preserve freshness</a:t>
            </a:r>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3378621" y="5115799"/>
            <a:ext cx="6013175" cy="1200329"/>
          </a:xfrm>
          <a:prstGeom prst="rect">
            <a:avLst/>
          </a:prstGeom>
          <a:noFill/>
        </p:spPr>
        <p:txBody>
          <a:bodyPr wrap="square" rtlCol="0">
            <a:spAutoFit/>
          </a:bodyPr>
          <a:lstStyle/>
          <a:p>
            <a:r>
              <a:rPr lang="en-US" sz="36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Bahnschrift SemiBold" panose="020B0502040204020203" pitchFamily="34" charset="0"/>
              </a:rPr>
              <a:t>06</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Brew </a:t>
            </a:r>
            <a:r>
              <a:rPr lang="en-US" dirty="0">
                <a:latin typeface="Times New Roman" panose="02020603050405020304" pitchFamily="18" charset="0"/>
                <a:cs typeface="Times New Roman" panose="02020603050405020304" pitchFamily="18" charset="0"/>
              </a:rPr>
              <a:t>3-5 minutes for optimal flavor and health benefits</a:t>
            </a:r>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sp>
        <p:nvSpPr>
          <p:cNvPr id="15" name="Oval 14"/>
          <p:cNvSpPr/>
          <p:nvPr/>
        </p:nvSpPr>
        <p:spPr>
          <a:xfrm rot="848243">
            <a:off x="8662362" y="-639966"/>
            <a:ext cx="4360426" cy="4083832"/>
          </a:xfrm>
          <a:prstGeom prst="ellipse">
            <a:avLst/>
          </a:prstGeom>
          <a:blipFill dpi="0" rotWithShape="1">
            <a:blip r:embed="rId2"/>
            <a:srcRect/>
            <a:stretch>
              <a:fillRect t="9000" r="7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9347036" y="4486765"/>
            <a:ext cx="3271259" cy="3232664"/>
          </a:xfrm>
          <a:prstGeom prst="ellipse">
            <a:avLst/>
          </a:prstGeom>
          <a:blipFill dpi="0" rotWithShape="1">
            <a:blip r:embed="rId3"/>
            <a:srcRect/>
            <a:stretch>
              <a:fillRect l="-1000" t="-3000" r="8000" b="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0" y="-812800"/>
            <a:ext cx="12865100" cy="81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2192000" y="-495300"/>
            <a:ext cx="914400" cy="7645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6858000"/>
            <a:ext cx="131064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614634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0-#ppt_w/2"/>
                                          </p:val>
                                        </p:tav>
                                        <p:tav tm="100000">
                                          <p:val>
                                            <p:strVal val="#ppt_x"/>
                                          </p:val>
                                        </p:tav>
                                      </p:tavLst>
                                    </p:anim>
                                    <p:anim calcmode="lin" valueType="num">
                                      <p:cBhvr additive="base">
                                        <p:cTn id="13" dur="500" fill="hold"/>
                                        <p:tgtEl>
                                          <p:spTgt spid="17"/>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 presetClass="entr" presetSubtype="8"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0-#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6" presetClass="entr" presetSubtype="32"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ircle(out)">
                                      <p:cBhvr>
                                        <p:cTn id="22" dur="1000"/>
                                        <p:tgtEl>
                                          <p:spTgt spid="15"/>
                                        </p:tgtEl>
                                      </p:cBhvr>
                                    </p:animEffect>
                                  </p:childTnLst>
                                </p:cTn>
                              </p:par>
                            </p:childTnLst>
                          </p:cTn>
                        </p:par>
                        <p:par>
                          <p:cTn id="23" fill="hold">
                            <p:stCondLst>
                              <p:cond delay="3000"/>
                            </p:stCondLst>
                            <p:childTnLst>
                              <p:par>
                                <p:cTn id="24" presetID="42"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750"/>
                                        <p:tgtEl>
                                          <p:spTgt spid="12"/>
                                        </p:tgtEl>
                                      </p:cBhvr>
                                    </p:animEffect>
                                    <p:anim calcmode="lin" valueType="num">
                                      <p:cBhvr>
                                        <p:cTn id="27" dur="750" fill="hold"/>
                                        <p:tgtEl>
                                          <p:spTgt spid="12"/>
                                        </p:tgtEl>
                                        <p:attrNameLst>
                                          <p:attrName>ppt_x</p:attrName>
                                        </p:attrNameLst>
                                      </p:cBhvr>
                                      <p:tavLst>
                                        <p:tav tm="0">
                                          <p:val>
                                            <p:strVal val="#ppt_x"/>
                                          </p:val>
                                        </p:tav>
                                        <p:tav tm="100000">
                                          <p:val>
                                            <p:strVal val="#ppt_x"/>
                                          </p:val>
                                        </p:tav>
                                      </p:tavLst>
                                    </p:anim>
                                    <p:anim calcmode="lin" valueType="num">
                                      <p:cBhvr>
                                        <p:cTn id="28" dur="750" fill="hold"/>
                                        <p:tgtEl>
                                          <p:spTgt spid="12"/>
                                        </p:tgtEl>
                                        <p:attrNameLst>
                                          <p:attrName>ppt_y</p:attrName>
                                        </p:attrNameLst>
                                      </p:cBhvr>
                                      <p:tavLst>
                                        <p:tav tm="0">
                                          <p:val>
                                            <p:strVal val="#ppt_y+.1"/>
                                          </p:val>
                                        </p:tav>
                                        <p:tav tm="100000">
                                          <p:val>
                                            <p:strVal val="#ppt_y"/>
                                          </p:val>
                                        </p:tav>
                                      </p:tavLst>
                                    </p:anim>
                                  </p:childTnLst>
                                </p:cTn>
                              </p:par>
                            </p:childTnLst>
                          </p:cTn>
                        </p:par>
                        <p:par>
                          <p:cTn id="29" fill="hold">
                            <p:stCondLst>
                              <p:cond delay="3750"/>
                            </p:stCondLst>
                            <p:childTnLst>
                              <p:par>
                                <p:cTn id="30" presetID="42"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750"/>
                                        <p:tgtEl>
                                          <p:spTgt spid="13"/>
                                        </p:tgtEl>
                                      </p:cBhvr>
                                    </p:animEffect>
                                    <p:anim calcmode="lin" valueType="num">
                                      <p:cBhvr>
                                        <p:cTn id="33" dur="750" fill="hold"/>
                                        <p:tgtEl>
                                          <p:spTgt spid="13"/>
                                        </p:tgtEl>
                                        <p:attrNameLst>
                                          <p:attrName>ppt_x</p:attrName>
                                        </p:attrNameLst>
                                      </p:cBhvr>
                                      <p:tavLst>
                                        <p:tav tm="0">
                                          <p:val>
                                            <p:strVal val="#ppt_x"/>
                                          </p:val>
                                        </p:tav>
                                        <p:tav tm="100000">
                                          <p:val>
                                            <p:strVal val="#ppt_x"/>
                                          </p:val>
                                        </p:tav>
                                      </p:tavLst>
                                    </p:anim>
                                    <p:anim calcmode="lin" valueType="num">
                                      <p:cBhvr>
                                        <p:cTn id="34" dur="750" fill="hold"/>
                                        <p:tgtEl>
                                          <p:spTgt spid="13"/>
                                        </p:tgtEl>
                                        <p:attrNameLst>
                                          <p:attrName>ppt_y</p:attrName>
                                        </p:attrNameLst>
                                      </p:cBhvr>
                                      <p:tavLst>
                                        <p:tav tm="0">
                                          <p:val>
                                            <p:strVal val="#ppt_y+.1"/>
                                          </p:val>
                                        </p:tav>
                                        <p:tav tm="100000">
                                          <p:val>
                                            <p:strVal val="#ppt_y"/>
                                          </p:val>
                                        </p:tav>
                                      </p:tavLst>
                                    </p:anim>
                                  </p:childTnLst>
                                </p:cTn>
                              </p:par>
                            </p:childTnLst>
                          </p:cTn>
                        </p:par>
                        <p:par>
                          <p:cTn id="35" fill="hold">
                            <p:stCondLst>
                              <p:cond delay="4500"/>
                            </p:stCondLst>
                            <p:childTnLst>
                              <p:par>
                                <p:cTn id="36" presetID="42" presetClass="entr" presetSubtype="0"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750"/>
                                        <p:tgtEl>
                                          <p:spTgt spid="14"/>
                                        </p:tgtEl>
                                      </p:cBhvr>
                                    </p:animEffect>
                                    <p:anim calcmode="lin" valueType="num">
                                      <p:cBhvr>
                                        <p:cTn id="39" dur="750" fill="hold"/>
                                        <p:tgtEl>
                                          <p:spTgt spid="14"/>
                                        </p:tgtEl>
                                        <p:attrNameLst>
                                          <p:attrName>ppt_x</p:attrName>
                                        </p:attrNameLst>
                                      </p:cBhvr>
                                      <p:tavLst>
                                        <p:tav tm="0">
                                          <p:val>
                                            <p:strVal val="#ppt_x"/>
                                          </p:val>
                                        </p:tav>
                                        <p:tav tm="100000">
                                          <p:val>
                                            <p:strVal val="#ppt_x"/>
                                          </p:val>
                                        </p:tav>
                                      </p:tavLst>
                                    </p:anim>
                                    <p:anim calcmode="lin" valueType="num">
                                      <p:cBhvr>
                                        <p:cTn id="40" dur="750" fill="hold"/>
                                        <p:tgtEl>
                                          <p:spTgt spid="14"/>
                                        </p:tgtEl>
                                        <p:attrNameLst>
                                          <p:attrName>ppt_y</p:attrName>
                                        </p:attrNameLst>
                                      </p:cBhvr>
                                      <p:tavLst>
                                        <p:tav tm="0">
                                          <p:val>
                                            <p:strVal val="#ppt_y+.1"/>
                                          </p:val>
                                        </p:tav>
                                        <p:tav tm="100000">
                                          <p:val>
                                            <p:strVal val="#ppt_y"/>
                                          </p:val>
                                        </p:tav>
                                      </p:tavLst>
                                    </p:anim>
                                  </p:childTnLst>
                                </p:cTn>
                              </p:par>
                            </p:childTnLst>
                          </p:cTn>
                        </p:par>
                        <p:par>
                          <p:cTn id="41" fill="hold">
                            <p:stCondLst>
                              <p:cond delay="5250"/>
                            </p:stCondLst>
                            <p:childTnLst>
                              <p:par>
                                <p:cTn id="42" presetID="6" presetClass="entr" presetSubtype="32"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circle(out)">
                                      <p:cBhvr>
                                        <p:cTn id="44"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rgbClr val="9ACD32"/>
            </a:gs>
            <a:gs pos="1000">
              <a:srgbClr val="228B22"/>
            </a:gs>
            <a:gs pos="100000">
              <a:srgbClr val="F0FFF0"/>
            </a:gs>
          </a:gsLst>
          <a:lin ang="2700000" scaled="1"/>
          <a:tileRect/>
        </a:gradFill>
        <a:effectLst/>
      </p:bgPr>
    </p:bg>
    <p:spTree>
      <p:nvGrpSpPr>
        <p:cNvPr id="1" name=""/>
        <p:cNvGrpSpPr/>
        <p:nvPr/>
      </p:nvGrpSpPr>
      <p:grpSpPr>
        <a:xfrm>
          <a:off x="0" y="0"/>
          <a:ext cx="0" cy="0"/>
          <a:chOff x="0" y="0"/>
          <a:chExt cx="0" cy="0"/>
        </a:xfrm>
      </p:grpSpPr>
      <p:sp>
        <p:nvSpPr>
          <p:cNvPr id="5" name="TextBox 4"/>
          <p:cNvSpPr txBox="1"/>
          <p:nvPr/>
        </p:nvSpPr>
        <p:spPr>
          <a:xfrm>
            <a:off x="2698724" y="393153"/>
            <a:ext cx="6702042" cy="584775"/>
          </a:xfrm>
          <a:prstGeom prst="rect">
            <a:avLst/>
          </a:prstGeom>
          <a:noFill/>
        </p:spPr>
        <p:txBody>
          <a:bodyPr wrap="square" rtlCol="0">
            <a:spAutoFit/>
          </a:bodyPr>
          <a:lstStyle/>
          <a:p>
            <a:pPr algn="ctr"/>
            <a:r>
              <a:rPr lang="en-US" sz="3200" b="1" dirty="0" smtClean="0">
                <a:latin typeface="Times New Roman" panose="02020603050405020304" pitchFamily="18" charset="0"/>
                <a:cs typeface="Times New Roman" panose="02020603050405020304" pitchFamily="18" charset="0"/>
              </a:rPr>
              <a:t>FORMULA </a:t>
            </a:r>
            <a:endParaRPr lang="en-US" sz="3200" b="1" dirty="0">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025513902"/>
              </p:ext>
            </p:extLst>
          </p:nvPr>
        </p:nvGraphicFramePr>
        <p:xfrm>
          <a:off x="2717799" y="1016028"/>
          <a:ext cx="6832601" cy="5532940"/>
        </p:xfrm>
        <a:graphic>
          <a:graphicData uri="http://schemas.openxmlformats.org/drawingml/2006/table">
            <a:tbl>
              <a:tblPr firstRow="1" firstCol="1" bandRow="1"/>
              <a:tblGrid>
                <a:gridCol w="785566"/>
                <a:gridCol w="1947475"/>
                <a:gridCol w="1366520"/>
                <a:gridCol w="1366520"/>
                <a:gridCol w="1366520"/>
              </a:tblGrid>
              <a:tr h="814490">
                <a:tc>
                  <a:txBody>
                    <a:bodyPr/>
                    <a:lstStyle/>
                    <a:p>
                      <a:pPr marL="0" marR="0" algn="ctr">
                        <a:lnSpc>
                          <a:spcPct val="150000"/>
                        </a:lnSpc>
                        <a:spcBef>
                          <a:spcPts val="1200"/>
                        </a:spcBef>
                        <a:spcAft>
                          <a:spcPts val="0"/>
                        </a:spcAft>
                        <a:tabLst>
                          <a:tab pos="2598420" algn="l"/>
                        </a:tabLs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SL NO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INGREDIENTS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F</a:t>
                      </a:r>
                      <a:r>
                        <a:rPr lang="en-US" sz="1800" b="1" baseline="-250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F</a:t>
                      </a:r>
                      <a:r>
                        <a:rPr lang="en-US" sz="1800" b="1" baseline="-25000" dirty="0">
                          <a:effectLst/>
                          <a:latin typeface="Times New Roman" panose="02020603050405020304" pitchFamily="18" charset="0"/>
                          <a:ea typeface="Calibri" panose="020F0502020204030204" pitchFamily="34" charset="0"/>
                          <a:cs typeface="Times New Roman" panose="02020603050405020304" pitchFamily="18" charset="0"/>
                        </a:rPr>
                        <a:t>2</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F</a:t>
                      </a:r>
                      <a:r>
                        <a:rPr lang="en-US" sz="1800" b="1" baseline="-25000" dirty="0">
                          <a:effectLst/>
                          <a:latin typeface="Times New Roman" panose="02020603050405020304" pitchFamily="18" charset="0"/>
                          <a:ea typeface="Calibri" panose="020F0502020204030204" pitchFamily="34" charset="0"/>
                          <a:cs typeface="Times New Roman" panose="02020603050405020304" pitchFamily="18" charset="0"/>
                        </a:rPr>
                        <a:t>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8180">
                <a:tc>
                  <a:txBody>
                    <a:bodyPr/>
                    <a:lstStyle/>
                    <a:p>
                      <a:pPr marL="0" marR="0" algn="ctr">
                        <a:lnSpc>
                          <a:spcPct val="150000"/>
                        </a:lnSpc>
                        <a:spcBef>
                          <a:spcPts val="1200"/>
                        </a:spcBef>
                        <a:spcAft>
                          <a:spcPts val="0"/>
                        </a:spcAft>
                        <a:tabLst>
                          <a:tab pos="2598420" algn="l"/>
                        </a:tabLs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Dandelion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0.4 g</a:t>
                      </a:r>
                      <a:endParaRPr lang="en-US"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b="1">
                          <a:effectLst/>
                          <a:latin typeface="Times New Roman" panose="02020603050405020304" pitchFamily="18" charset="0"/>
                          <a:ea typeface="Calibri" panose="020F0502020204030204" pitchFamily="34" charset="0"/>
                          <a:cs typeface="Times New Roman" panose="02020603050405020304" pitchFamily="18" charset="0"/>
                        </a:rPr>
                        <a:t>0.3 g</a:t>
                      </a:r>
                      <a:endParaRPr lang="en-US"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b="0">
                          <a:effectLst/>
                          <a:latin typeface="Times New Roman" panose="02020603050405020304" pitchFamily="18" charset="0"/>
                          <a:ea typeface="Calibri" panose="020F0502020204030204" pitchFamily="34" charset="0"/>
                          <a:cs typeface="Times New Roman" panose="02020603050405020304" pitchFamily="18" charset="0"/>
                        </a:rPr>
                        <a:t>0.3 g</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8180">
                <a:tc>
                  <a:txBody>
                    <a:bodyPr/>
                    <a:lstStyle/>
                    <a:p>
                      <a:pPr marL="0" marR="0" algn="ctr">
                        <a:lnSpc>
                          <a:spcPct val="150000"/>
                        </a:lnSpc>
                        <a:spcBef>
                          <a:spcPts val="1200"/>
                        </a:spcBef>
                        <a:spcAft>
                          <a:spcPts val="0"/>
                        </a:spcAft>
                        <a:tabLst>
                          <a:tab pos="2598420" algn="l"/>
                        </a:tabLst>
                      </a:pPr>
                      <a:r>
                        <a:rPr lang="en-US" sz="1600" b="1">
                          <a:effectLst/>
                          <a:latin typeface="Times New Roman" panose="02020603050405020304" pitchFamily="18" charset="0"/>
                          <a:ea typeface="Calibri" panose="020F0502020204030204" pitchFamily="34" charset="0"/>
                          <a:cs typeface="Times New Roman" panose="02020603050405020304" pitchFamily="18" charset="0"/>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a:effectLst/>
                          <a:latin typeface="Times New Roman" panose="02020603050405020304" pitchFamily="18" charset="0"/>
                          <a:ea typeface="Calibri" panose="020F0502020204030204" pitchFamily="34" charset="0"/>
                          <a:cs typeface="Times New Roman" panose="02020603050405020304" pitchFamily="18" charset="0"/>
                        </a:rPr>
                        <a:t>Neem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0.3 g</a:t>
                      </a:r>
                      <a:endParaRPr lang="en-US"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b="1">
                          <a:effectLst/>
                          <a:latin typeface="Times New Roman" panose="02020603050405020304" pitchFamily="18" charset="0"/>
                          <a:ea typeface="Calibri" panose="020F0502020204030204" pitchFamily="34" charset="0"/>
                          <a:cs typeface="Times New Roman" panose="02020603050405020304" pitchFamily="18" charset="0"/>
                        </a:rPr>
                        <a:t>0.2 g</a:t>
                      </a:r>
                      <a:endParaRPr lang="en-US"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b="0">
                          <a:effectLst/>
                          <a:latin typeface="Times New Roman" panose="02020603050405020304" pitchFamily="18" charset="0"/>
                          <a:ea typeface="Calibri" panose="020F0502020204030204" pitchFamily="34" charset="0"/>
                          <a:cs typeface="Times New Roman" panose="02020603050405020304" pitchFamily="18" charset="0"/>
                        </a:rPr>
                        <a:t>0.2 g</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8180">
                <a:tc>
                  <a:txBody>
                    <a:bodyPr/>
                    <a:lstStyle/>
                    <a:p>
                      <a:pPr marL="0" marR="0" algn="ctr">
                        <a:lnSpc>
                          <a:spcPct val="150000"/>
                        </a:lnSpc>
                        <a:spcBef>
                          <a:spcPts val="1200"/>
                        </a:spcBef>
                        <a:spcAft>
                          <a:spcPts val="0"/>
                        </a:spcAft>
                        <a:tabLst>
                          <a:tab pos="2598420" algn="l"/>
                        </a:tabLst>
                      </a:pPr>
                      <a:r>
                        <a:rPr lang="en-US" sz="1600" b="1">
                          <a:effectLst/>
                          <a:latin typeface="Times New Roman" panose="02020603050405020304" pitchFamily="18" charset="0"/>
                          <a:ea typeface="Calibri" panose="020F0502020204030204" pitchFamily="34" charset="0"/>
                          <a:cs typeface="Times New Roman" panose="02020603050405020304" pitchFamily="18" charset="0"/>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a:effectLst/>
                          <a:latin typeface="Times New Roman" panose="02020603050405020304" pitchFamily="18" charset="0"/>
                          <a:ea typeface="Calibri" panose="020F0502020204030204" pitchFamily="34" charset="0"/>
                          <a:cs typeface="Times New Roman" panose="02020603050405020304" pitchFamily="18" charset="0"/>
                        </a:rPr>
                        <a:t>Turmeric</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b="0">
                          <a:effectLst/>
                          <a:latin typeface="Times New Roman" panose="02020603050405020304" pitchFamily="18" charset="0"/>
                          <a:ea typeface="Calibri" panose="020F0502020204030204" pitchFamily="34" charset="0"/>
                          <a:cs typeface="Times New Roman" panose="02020603050405020304" pitchFamily="18" charset="0"/>
                        </a:rPr>
                        <a:t>0.4 g</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b="1">
                          <a:effectLst/>
                          <a:latin typeface="Times New Roman" panose="02020603050405020304" pitchFamily="18" charset="0"/>
                          <a:ea typeface="Calibri" panose="020F0502020204030204" pitchFamily="34" charset="0"/>
                          <a:cs typeface="Times New Roman" panose="02020603050405020304" pitchFamily="18" charset="0"/>
                        </a:rPr>
                        <a:t>0.3 g</a:t>
                      </a:r>
                      <a:endParaRPr lang="en-US"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b="0">
                          <a:effectLst/>
                          <a:latin typeface="Times New Roman" panose="02020603050405020304" pitchFamily="18" charset="0"/>
                          <a:ea typeface="Calibri" panose="020F0502020204030204" pitchFamily="34" charset="0"/>
                          <a:cs typeface="Times New Roman" panose="02020603050405020304" pitchFamily="18" charset="0"/>
                        </a:rPr>
                        <a:t>0.3 g</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8180">
                <a:tc>
                  <a:txBody>
                    <a:bodyPr/>
                    <a:lstStyle/>
                    <a:p>
                      <a:pPr marL="0" marR="0" algn="ctr">
                        <a:lnSpc>
                          <a:spcPct val="150000"/>
                        </a:lnSpc>
                        <a:spcBef>
                          <a:spcPts val="1200"/>
                        </a:spcBef>
                        <a:spcAft>
                          <a:spcPts val="0"/>
                        </a:spcAft>
                        <a:tabLst>
                          <a:tab pos="2598420" algn="l"/>
                        </a:tabLs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a:effectLst/>
                          <a:latin typeface="Times New Roman" panose="02020603050405020304" pitchFamily="18" charset="0"/>
                          <a:ea typeface="Calibri" panose="020F0502020204030204" pitchFamily="34" charset="0"/>
                          <a:cs typeface="Times New Roman" panose="02020603050405020304" pitchFamily="18" charset="0"/>
                        </a:rPr>
                        <a:t>Ginger</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b="0">
                          <a:effectLst/>
                          <a:latin typeface="Times New Roman" panose="02020603050405020304" pitchFamily="18" charset="0"/>
                          <a:ea typeface="Calibri" panose="020F0502020204030204" pitchFamily="34" charset="0"/>
                          <a:cs typeface="Times New Roman" panose="02020603050405020304" pitchFamily="18" charset="0"/>
                        </a:rPr>
                        <a:t>0.5 g</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0.6 g</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b="0">
                          <a:effectLst/>
                          <a:latin typeface="Times New Roman" panose="02020603050405020304" pitchFamily="18" charset="0"/>
                          <a:ea typeface="Calibri" panose="020F0502020204030204" pitchFamily="34" charset="0"/>
                          <a:cs typeface="Times New Roman" panose="02020603050405020304" pitchFamily="18" charset="0"/>
                        </a:rPr>
                        <a:t>0.5 g</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8180">
                <a:tc>
                  <a:txBody>
                    <a:bodyPr/>
                    <a:lstStyle/>
                    <a:p>
                      <a:pPr marL="0" marR="0" algn="ctr">
                        <a:lnSpc>
                          <a:spcPct val="150000"/>
                        </a:lnSpc>
                        <a:spcBef>
                          <a:spcPts val="1200"/>
                        </a:spcBef>
                        <a:spcAft>
                          <a:spcPts val="0"/>
                        </a:spcAft>
                        <a:tabLst>
                          <a:tab pos="2598420" algn="l"/>
                        </a:tabLs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a:effectLst/>
                          <a:latin typeface="Times New Roman" panose="02020603050405020304" pitchFamily="18" charset="0"/>
                          <a:ea typeface="Calibri" panose="020F0502020204030204" pitchFamily="34" charset="0"/>
                          <a:cs typeface="Times New Roman" panose="02020603050405020304" pitchFamily="18" charset="0"/>
                        </a:rPr>
                        <a:t>Amla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b="0">
                          <a:effectLst/>
                          <a:latin typeface="Times New Roman" panose="02020603050405020304" pitchFamily="18" charset="0"/>
                          <a:ea typeface="Calibri" panose="020F0502020204030204" pitchFamily="34" charset="0"/>
                          <a:cs typeface="Times New Roman" panose="02020603050405020304" pitchFamily="18" charset="0"/>
                        </a:rPr>
                        <a:t>0.8 g</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0.3 g</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b="0">
                          <a:effectLst/>
                          <a:latin typeface="Times New Roman" panose="02020603050405020304" pitchFamily="18" charset="0"/>
                          <a:ea typeface="Calibri" panose="020F0502020204030204" pitchFamily="34" charset="0"/>
                          <a:cs typeface="Times New Roman" panose="02020603050405020304" pitchFamily="18" charset="0"/>
                        </a:rPr>
                        <a:t>0.7 g</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8180">
                <a:tc>
                  <a:txBody>
                    <a:bodyPr/>
                    <a:lstStyle/>
                    <a:p>
                      <a:pPr marL="0" marR="0" algn="ctr">
                        <a:lnSpc>
                          <a:spcPct val="150000"/>
                        </a:lnSpc>
                        <a:spcBef>
                          <a:spcPts val="1200"/>
                        </a:spcBef>
                        <a:spcAft>
                          <a:spcPts val="0"/>
                        </a:spcAft>
                        <a:tabLst>
                          <a:tab pos="2598420" algn="l"/>
                        </a:tabLs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a:effectLst/>
                          <a:latin typeface="Times New Roman" panose="02020603050405020304" pitchFamily="18" charset="0"/>
                          <a:ea typeface="Calibri" panose="020F0502020204030204" pitchFamily="34" charset="0"/>
                          <a:cs typeface="Times New Roman" panose="02020603050405020304" pitchFamily="18" charset="0"/>
                        </a:rPr>
                        <a:t>Lemon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b="0">
                          <a:effectLst/>
                          <a:latin typeface="Times New Roman" panose="02020603050405020304" pitchFamily="18" charset="0"/>
                          <a:ea typeface="Calibri" panose="020F0502020204030204" pitchFamily="34" charset="0"/>
                          <a:cs typeface="Times New Roman" panose="02020603050405020304" pitchFamily="18" charset="0"/>
                        </a:rPr>
                        <a:t>0.5 g</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b="1">
                          <a:effectLst/>
                          <a:latin typeface="Times New Roman" panose="02020603050405020304" pitchFamily="18" charset="0"/>
                          <a:ea typeface="Calibri" panose="020F0502020204030204" pitchFamily="34" charset="0"/>
                          <a:cs typeface="Times New Roman" panose="02020603050405020304" pitchFamily="18" charset="0"/>
                        </a:rPr>
                        <a:t>0.6 g</a:t>
                      </a:r>
                      <a:endParaRPr lang="en-US"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0.5 g</a:t>
                      </a:r>
                      <a:endParaRPr lang="en-US"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8180">
                <a:tc>
                  <a:txBody>
                    <a:bodyPr/>
                    <a:lstStyle/>
                    <a:p>
                      <a:pPr marL="0" marR="0" algn="ctr">
                        <a:lnSpc>
                          <a:spcPct val="150000"/>
                        </a:lnSpc>
                        <a:spcBef>
                          <a:spcPts val="1200"/>
                        </a:spcBef>
                        <a:spcAft>
                          <a:spcPts val="0"/>
                        </a:spcAft>
                        <a:tabLst>
                          <a:tab pos="2598420" algn="l"/>
                        </a:tabLs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a:effectLst/>
                          <a:latin typeface="Times New Roman" panose="02020603050405020304" pitchFamily="18" charset="0"/>
                          <a:ea typeface="Calibri" panose="020F0502020204030204" pitchFamily="34" charset="0"/>
                          <a:cs typeface="Times New Roman" panose="02020603050405020304" pitchFamily="18" charset="0"/>
                        </a:rPr>
                        <a:t>Mint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b="0">
                          <a:effectLst/>
                          <a:latin typeface="Times New Roman" panose="02020603050405020304" pitchFamily="18" charset="0"/>
                          <a:ea typeface="Calibri" panose="020F0502020204030204" pitchFamily="34" charset="0"/>
                          <a:cs typeface="Times New Roman" panose="02020603050405020304" pitchFamily="18" charset="0"/>
                        </a:rPr>
                        <a:t>0.2 g</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b="1">
                          <a:effectLst/>
                          <a:latin typeface="Times New Roman" panose="02020603050405020304" pitchFamily="18" charset="0"/>
                          <a:ea typeface="Calibri" panose="020F0502020204030204" pitchFamily="34" charset="0"/>
                          <a:cs typeface="Times New Roman" panose="02020603050405020304" pitchFamily="18" charset="0"/>
                        </a:rPr>
                        <a:t>0.3 g</a:t>
                      </a:r>
                      <a:endParaRPr lang="en-US"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0.4 g</a:t>
                      </a:r>
                      <a:endParaRPr lang="en-US"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8180">
                <a:tc>
                  <a:txBody>
                    <a:bodyPr/>
                    <a:lstStyle/>
                    <a:p>
                      <a:pPr marL="0" marR="0" algn="ctr">
                        <a:lnSpc>
                          <a:spcPct val="150000"/>
                        </a:lnSpc>
                        <a:spcBef>
                          <a:spcPts val="1200"/>
                        </a:spcBef>
                        <a:spcAft>
                          <a:spcPts val="0"/>
                        </a:spcAft>
                        <a:tabLst>
                          <a:tab pos="2598420" algn="l"/>
                        </a:tabLs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a:effectLst/>
                          <a:latin typeface="Times New Roman" panose="02020603050405020304" pitchFamily="18" charset="0"/>
                          <a:ea typeface="Calibri" panose="020F0502020204030204" pitchFamily="34" charset="0"/>
                          <a:cs typeface="Times New Roman" panose="02020603050405020304" pitchFamily="18" charset="0"/>
                        </a:rPr>
                        <a:t>Tulsi</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b="0">
                          <a:effectLst/>
                          <a:latin typeface="Times New Roman" panose="02020603050405020304" pitchFamily="18" charset="0"/>
                          <a:ea typeface="Calibri" panose="020F0502020204030204" pitchFamily="34" charset="0"/>
                          <a:cs typeface="Times New Roman" panose="02020603050405020304" pitchFamily="18" charset="0"/>
                        </a:rPr>
                        <a:t>0.4 g</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b="1">
                          <a:effectLst/>
                          <a:latin typeface="Times New Roman" panose="02020603050405020304" pitchFamily="18" charset="0"/>
                          <a:ea typeface="Calibri" panose="020F0502020204030204" pitchFamily="34" charset="0"/>
                          <a:cs typeface="Times New Roman" panose="02020603050405020304" pitchFamily="18" charset="0"/>
                        </a:rPr>
                        <a:t>0.5 g</a:t>
                      </a:r>
                      <a:endParaRPr lang="en-US"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0.4 g</a:t>
                      </a:r>
                      <a:endParaRPr lang="en-US"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8180">
                <a:tc>
                  <a:txBody>
                    <a:bodyPr/>
                    <a:lstStyle/>
                    <a:p>
                      <a:pPr marL="0" marR="0" algn="ctr">
                        <a:lnSpc>
                          <a:spcPct val="150000"/>
                        </a:lnSpc>
                        <a:spcBef>
                          <a:spcPts val="1200"/>
                        </a:spcBef>
                        <a:spcAft>
                          <a:spcPts val="0"/>
                        </a:spcAft>
                        <a:tabLst>
                          <a:tab pos="2598420" algn="l"/>
                        </a:tabLs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a:effectLst/>
                          <a:latin typeface="Times New Roman" panose="02020603050405020304" pitchFamily="18" charset="0"/>
                          <a:ea typeface="Calibri" panose="020F0502020204030204" pitchFamily="34" charset="0"/>
                          <a:cs typeface="Times New Roman" panose="02020603050405020304" pitchFamily="18" charset="0"/>
                        </a:rPr>
                        <a:t>Liquorice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b="0">
                          <a:effectLst/>
                          <a:latin typeface="Times New Roman" panose="02020603050405020304" pitchFamily="18" charset="0"/>
                          <a:ea typeface="Calibri" panose="020F0502020204030204" pitchFamily="34" charset="0"/>
                          <a:cs typeface="Times New Roman" panose="02020603050405020304" pitchFamily="18" charset="0"/>
                        </a:rPr>
                        <a:t>0.4 g</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b="1">
                          <a:effectLst/>
                          <a:latin typeface="Times New Roman" panose="02020603050405020304" pitchFamily="18" charset="0"/>
                          <a:ea typeface="Calibri" panose="020F0502020204030204" pitchFamily="34" charset="0"/>
                          <a:cs typeface="Times New Roman" panose="02020603050405020304" pitchFamily="18" charset="0"/>
                        </a:rPr>
                        <a:t>0.5 g</a:t>
                      </a:r>
                      <a:endParaRPr lang="en-US"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0.3 g</a:t>
                      </a:r>
                      <a:endParaRPr lang="en-US"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8180">
                <a:tc>
                  <a:txBody>
                    <a:bodyPr/>
                    <a:lstStyle/>
                    <a:p>
                      <a:pPr marL="0" marR="0" algn="ctr">
                        <a:lnSpc>
                          <a:spcPct val="150000"/>
                        </a:lnSpc>
                        <a:spcBef>
                          <a:spcPts val="1200"/>
                        </a:spcBef>
                        <a:spcAft>
                          <a:spcPts val="0"/>
                        </a:spcAft>
                        <a:tabLst>
                          <a:tab pos="2598420" algn="l"/>
                        </a:tabLs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10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a:effectLst/>
                          <a:latin typeface="Times New Roman" panose="02020603050405020304" pitchFamily="18" charset="0"/>
                          <a:ea typeface="Calibri" panose="020F0502020204030204" pitchFamily="34" charset="0"/>
                          <a:cs typeface="Times New Roman" panose="02020603050405020304" pitchFamily="18" charset="0"/>
                        </a:rPr>
                        <a:t>Cardamom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b="0">
                          <a:effectLst/>
                          <a:latin typeface="Times New Roman" panose="02020603050405020304" pitchFamily="18" charset="0"/>
                          <a:ea typeface="Calibri" panose="020F0502020204030204" pitchFamily="34" charset="0"/>
                          <a:cs typeface="Times New Roman" panose="02020603050405020304" pitchFamily="18" charset="0"/>
                        </a:rPr>
                        <a:t>0.1 g</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b="1">
                          <a:effectLst/>
                          <a:latin typeface="Times New Roman" panose="02020603050405020304" pitchFamily="18" charset="0"/>
                          <a:ea typeface="Calibri" panose="020F0502020204030204" pitchFamily="34" charset="0"/>
                          <a:cs typeface="Times New Roman" panose="02020603050405020304" pitchFamily="18" charset="0"/>
                        </a:rPr>
                        <a:t>0.4 g</a:t>
                      </a:r>
                      <a:endParaRPr lang="en-US"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0.4 g</a:t>
                      </a:r>
                      <a:endParaRPr lang="en-US"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8180">
                <a:tc>
                  <a:txBody>
                    <a:bodyPr/>
                    <a:lstStyle/>
                    <a:p>
                      <a:pPr marL="0" marR="0" algn="ctr">
                        <a:lnSpc>
                          <a:spcPct val="150000"/>
                        </a:lnSpc>
                        <a:spcBef>
                          <a:spcPts val="1200"/>
                        </a:spcBef>
                        <a:spcAft>
                          <a:spcPts val="0"/>
                        </a:spcAft>
                        <a:tabLst>
                          <a:tab pos="2598420" algn="l"/>
                        </a:tabLs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TOTAL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4 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4 g</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0"/>
                        </a:spcAft>
                        <a:tabLst>
                          <a:tab pos="2598420" algn="l"/>
                        </a:tabLs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4 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70379851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rgbClr val="9ACD32"/>
            </a:gs>
            <a:gs pos="1000">
              <a:srgbClr val="228B22"/>
            </a:gs>
            <a:gs pos="100000">
              <a:srgbClr val="F0FFF0"/>
            </a:gs>
          </a:gsLst>
          <a:lin ang="2700000" scaled="1"/>
          <a:tileRect/>
        </a:gradFill>
        <a:effectLst/>
      </p:bgPr>
    </p:bg>
    <p:spTree>
      <p:nvGrpSpPr>
        <p:cNvPr id="1" name=""/>
        <p:cNvGrpSpPr/>
        <p:nvPr/>
      </p:nvGrpSpPr>
      <p:grpSpPr>
        <a:xfrm>
          <a:off x="0" y="0"/>
          <a:ext cx="0" cy="0"/>
          <a:chOff x="0" y="0"/>
          <a:chExt cx="0" cy="0"/>
        </a:xfrm>
      </p:grpSpPr>
      <p:sp>
        <p:nvSpPr>
          <p:cNvPr id="11" name="Rectangle 10"/>
          <p:cNvSpPr/>
          <p:nvPr/>
        </p:nvSpPr>
        <p:spPr>
          <a:xfrm>
            <a:off x="731569" y="1159933"/>
            <a:ext cx="6213696" cy="5350183"/>
          </a:xfrm>
          <a:prstGeom prst="rect">
            <a:avLst/>
          </a:prstGeom>
        </p:spPr>
        <p:txBody>
          <a:bodyPr wrap="square">
            <a:spAutoFit/>
          </a:bodyPr>
          <a:lstStyle/>
          <a:p>
            <a:pPr algn="just">
              <a:lnSpc>
                <a:spcPct val="150000"/>
              </a:lnSpc>
              <a:spcAft>
                <a:spcPts val="8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From the three formulas exhibit distinct flavor profiles-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Symbol" panose="05050102010706020507" pitchFamily="18" charset="2"/>
              <a:buChar char=""/>
            </a:pPr>
            <a:r>
              <a:rPr lang="en-US" b="1" dirty="0">
                <a:latin typeface="Times New Roman" panose="02020603050405020304" pitchFamily="18" charset="0"/>
                <a:ea typeface="Calibri" panose="020F0502020204030204" pitchFamily="34" charset="0"/>
                <a:cs typeface="Times New Roman" panose="02020603050405020304" pitchFamily="18" charset="0"/>
              </a:rPr>
              <a:t>F1 </a:t>
            </a:r>
            <a:r>
              <a:rPr lang="en-US" dirty="0">
                <a:latin typeface="Times New Roman" panose="02020603050405020304" pitchFamily="18" charset="0"/>
                <a:ea typeface="Calibri" panose="020F0502020204030204" pitchFamily="34" charset="0"/>
                <a:cs typeface="Times New Roman" panose="02020603050405020304" pitchFamily="18" charset="0"/>
              </a:rPr>
              <a:t>displays prominent bitterness resulting from excess </a:t>
            </a:r>
            <a:r>
              <a:rPr lang="en-US" dirty="0" err="1">
                <a:latin typeface="Times New Roman" panose="02020603050405020304" pitchFamily="18" charset="0"/>
                <a:ea typeface="Calibri" panose="020F0502020204030204" pitchFamily="34" charset="0"/>
                <a:cs typeface="Times New Roman" panose="02020603050405020304" pitchFamily="18" charset="0"/>
              </a:rPr>
              <a:t>Neem</a:t>
            </a:r>
            <a:r>
              <a:rPr lang="en-US" dirty="0">
                <a:latin typeface="Times New Roman" panose="02020603050405020304" pitchFamily="18" charset="0"/>
                <a:ea typeface="Calibri" panose="020F0502020204030204" pitchFamily="34" charset="0"/>
                <a:cs typeface="Times New Roman" panose="02020603050405020304" pitchFamily="18" charset="0"/>
              </a:rPr>
              <a:t> and Amla, potentially limiting its appeal</a:t>
            </a:r>
            <a:r>
              <a:rPr lang="en-US" dirty="0" smtClean="0">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gn="just">
              <a:lnSpc>
                <a:spcPct val="150000"/>
              </a:lnSpc>
              <a:spcBef>
                <a:spcPts val="0"/>
              </a:spcBef>
              <a:spcAft>
                <a:spcPts val="0"/>
              </a:spcAft>
              <a:buFont typeface="Symbol" panose="05050102010706020507" pitchFamily="18" charset="2"/>
              <a:buChar char=""/>
            </a:pPr>
            <a:r>
              <a:rPr lang="en-US" b="1" dirty="0">
                <a:latin typeface="Times New Roman" panose="02020603050405020304" pitchFamily="18" charset="0"/>
                <a:ea typeface="Calibri" panose="020F0502020204030204" pitchFamily="34" charset="0"/>
                <a:cs typeface="Times New Roman" panose="02020603050405020304" pitchFamily="18" charset="0"/>
              </a:rPr>
              <a:t>F2 </a:t>
            </a:r>
            <a:r>
              <a:rPr lang="en-US" dirty="0">
                <a:latin typeface="Times New Roman" panose="02020603050405020304" pitchFamily="18" charset="0"/>
                <a:ea typeface="Calibri" panose="020F0502020204030204" pitchFamily="34" charset="0"/>
                <a:cs typeface="Times New Roman" panose="02020603050405020304" pitchFamily="18" charset="0"/>
              </a:rPr>
              <a:t>stands out as the most palatable option due to the careful balancing of ingredients, making it the preferred choice for consumer acceptance.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Symbol" panose="05050102010706020507" pitchFamily="18" charset="2"/>
              <a:buChar char=""/>
            </a:pPr>
            <a:r>
              <a:rPr lang="en-US" b="1" dirty="0">
                <a:latin typeface="Times New Roman" panose="02020603050405020304" pitchFamily="18" charset="0"/>
                <a:ea typeface="Calibri" panose="020F0502020204030204" pitchFamily="34" charset="0"/>
                <a:cs typeface="Times New Roman" panose="02020603050405020304" pitchFamily="18" charset="0"/>
              </a:rPr>
              <a:t>F3</a:t>
            </a:r>
            <a:r>
              <a:rPr lang="en-US" dirty="0">
                <a:latin typeface="Times New Roman" panose="02020603050405020304" pitchFamily="18" charset="0"/>
                <a:ea typeface="Calibri" panose="020F0502020204030204" pitchFamily="34" charset="0"/>
                <a:cs typeface="Times New Roman" panose="02020603050405020304" pitchFamily="18" charset="0"/>
              </a:rPr>
              <a:t>, while aromatic and slightly bitter, offers a unique combination that may appeal to those who favor more complex flavors.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We </a:t>
            </a:r>
            <a:r>
              <a:rPr lang="en-US" sz="1600" dirty="0" err="1" smtClean="0">
                <a:latin typeface="Times New Roman" panose="02020603050405020304" pitchFamily="18" charset="0"/>
                <a:ea typeface="Calibri" panose="020F0502020204030204" pitchFamily="34" charset="0"/>
                <a:cs typeface="Times New Roman" panose="02020603050405020304" pitchFamily="18" charset="0"/>
              </a:rPr>
              <a:t>choosed</a:t>
            </a:r>
            <a:r>
              <a:rPr lang="en-US" sz="1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600" dirty="0">
                <a:latin typeface="Times New Roman" panose="02020603050405020304" pitchFamily="18" charset="0"/>
                <a:ea typeface="Calibri" panose="020F0502020204030204" pitchFamily="34" charset="0"/>
                <a:cs typeface="Times New Roman" panose="02020603050405020304" pitchFamily="18" charset="0"/>
              </a:rPr>
              <a:t>the right formula depends on desired taste characteristics with F2 being the most suitable for general consumption.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50000"/>
              </a:lnSpc>
              <a:spcBef>
                <a:spcPts val="0"/>
              </a:spcBef>
              <a:spcAft>
                <a:spcPts val="8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 name="Group 2"/>
          <p:cNvGrpSpPr/>
          <p:nvPr/>
        </p:nvGrpSpPr>
        <p:grpSpPr>
          <a:xfrm>
            <a:off x="7035800" y="-1377950"/>
            <a:ext cx="5833010" cy="9547225"/>
            <a:chOff x="7035800" y="-1377950"/>
            <a:chExt cx="5833010" cy="9547225"/>
          </a:xfrm>
          <a:blipFill dpi="0" rotWithShape="1">
            <a:blip r:embed="rId2"/>
            <a:srcRect/>
            <a:stretch>
              <a:fillRect l="-4000" t="7000" r="6000" b="9000"/>
            </a:stretch>
          </a:blipFill>
        </p:grpSpPr>
        <p:sp>
          <p:nvSpPr>
            <p:cNvPr id="2" name="Hexagon 1"/>
            <p:cNvSpPr/>
            <p:nvPr/>
          </p:nvSpPr>
          <p:spPr>
            <a:xfrm>
              <a:off x="7035800" y="762000"/>
              <a:ext cx="2249424" cy="20701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p:cNvSpPr/>
            <p:nvPr/>
          </p:nvSpPr>
          <p:spPr>
            <a:xfrm>
              <a:off x="8827593" y="-307975"/>
              <a:ext cx="2249424" cy="20701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p:cNvSpPr/>
            <p:nvPr/>
          </p:nvSpPr>
          <p:spPr>
            <a:xfrm>
              <a:off x="7035800" y="2901950"/>
              <a:ext cx="2249424" cy="20701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p:cNvSpPr/>
            <p:nvPr/>
          </p:nvSpPr>
          <p:spPr>
            <a:xfrm>
              <a:off x="7035800" y="-1377950"/>
              <a:ext cx="2249424" cy="20701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p:cNvSpPr/>
            <p:nvPr/>
          </p:nvSpPr>
          <p:spPr>
            <a:xfrm>
              <a:off x="8827593" y="1831975"/>
              <a:ext cx="2249424" cy="20701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p:cNvSpPr/>
            <p:nvPr/>
          </p:nvSpPr>
          <p:spPr>
            <a:xfrm>
              <a:off x="10619386" y="2895600"/>
              <a:ext cx="2249424" cy="20701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p:cNvSpPr/>
            <p:nvPr/>
          </p:nvSpPr>
          <p:spPr>
            <a:xfrm>
              <a:off x="10619386" y="-1371600"/>
              <a:ext cx="2249424" cy="20701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p:cNvSpPr/>
            <p:nvPr/>
          </p:nvSpPr>
          <p:spPr>
            <a:xfrm>
              <a:off x="10619386" y="762000"/>
              <a:ext cx="2249424" cy="20701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p:cNvSpPr/>
            <p:nvPr/>
          </p:nvSpPr>
          <p:spPr>
            <a:xfrm>
              <a:off x="7035800" y="5041900"/>
              <a:ext cx="2249424" cy="20701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p:cNvSpPr/>
            <p:nvPr/>
          </p:nvSpPr>
          <p:spPr>
            <a:xfrm>
              <a:off x="8827593" y="3965575"/>
              <a:ext cx="2249424" cy="20701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p:cNvSpPr/>
            <p:nvPr/>
          </p:nvSpPr>
          <p:spPr>
            <a:xfrm>
              <a:off x="10619386" y="5029200"/>
              <a:ext cx="2249424" cy="20701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p:cNvSpPr/>
            <p:nvPr/>
          </p:nvSpPr>
          <p:spPr>
            <a:xfrm>
              <a:off x="8827593" y="6099175"/>
              <a:ext cx="2249424" cy="20701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p:nvSpPr>
        <p:spPr>
          <a:xfrm>
            <a:off x="4495800" y="-711200"/>
            <a:ext cx="8026400" cy="71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1557000" y="0"/>
            <a:ext cx="1092200" cy="7302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0" y="6858000"/>
            <a:ext cx="12623800" cy="48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801215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rgbClr val="9ACD32"/>
            </a:gs>
            <a:gs pos="1000">
              <a:srgbClr val="228B22"/>
            </a:gs>
            <a:gs pos="100000">
              <a:srgbClr val="F0FFF0"/>
            </a:gs>
          </a:gsLst>
          <a:lin ang="2700000" scaled="1"/>
          <a:tileRect/>
        </a:gradFill>
        <a:effectLst/>
      </p:bgPr>
    </p:bg>
    <p:spTree>
      <p:nvGrpSpPr>
        <p:cNvPr id="1" name=""/>
        <p:cNvGrpSpPr/>
        <p:nvPr/>
      </p:nvGrpSpPr>
      <p:grpSpPr>
        <a:xfrm>
          <a:off x="0" y="0"/>
          <a:ext cx="0" cy="0"/>
          <a:chOff x="0" y="0"/>
          <a:chExt cx="0" cy="0"/>
        </a:xfrm>
      </p:grpSpPr>
      <p:sp>
        <p:nvSpPr>
          <p:cNvPr id="5" name="TextBox 4"/>
          <p:cNvSpPr txBox="1"/>
          <p:nvPr/>
        </p:nvSpPr>
        <p:spPr>
          <a:xfrm>
            <a:off x="4897926" y="832918"/>
            <a:ext cx="3177766" cy="584775"/>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CONTENT</a:t>
            </a:r>
          </a:p>
        </p:txBody>
      </p:sp>
      <p:sp>
        <p:nvSpPr>
          <p:cNvPr id="6" name="TextBox 5"/>
          <p:cNvSpPr txBox="1"/>
          <p:nvPr/>
        </p:nvSpPr>
        <p:spPr>
          <a:xfrm>
            <a:off x="1665838" y="1774479"/>
            <a:ext cx="5359651" cy="443993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INTRODUCTION</a:t>
            </a:r>
          </a:p>
          <a:p>
            <a:pPr marL="285750" indent="-285750">
              <a:lnSpc>
                <a:spcPct val="2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AIMS AND OBJECTIVES</a:t>
            </a:r>
          </a:p>
          <a:p>
            <a:pPr marL="285750" indent="-285750">
              <a:lnSpc>
                <a:spcPct val="2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REVIEW OF LITERATURE</a:t>
            </a:r>
          </a:p>
          <a:p>
            <a:pPr marL="285750" indent="-285750">
              <a:lnSpc>
                <a:spcPct val="2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INGREDIENT PROFILE</a:t>
            </a:r>
          </a:p>
          <a:p>
            <a:pPr marL="285750" indent="-285750">
              <a:lnSpc>
                <a:spcPct val="2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METHODOLOGY</a:t>
            </a:r>
          </a:p>
          <a:p>
            <a:pPr marL="285750" indent="-285750">
              <a:lnSpc>
                <a:spcPct val="2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RESULTS AND DISCUSSION</a:t>
            </a:r>
          </a:p>
          <a:p>
            <a:pPr marL="285750" indent="-285750">
              <a:lnSpc>
                <a:spcPct val="2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CONCLUSION</a:t>
            </a:r>
          </a:p>
          <a:p>
            <a:pPr marL="285750" indent="-285750">
              <a:lnSpc>
                <a:spcPct val="2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BIBLIOGRAPHY</a:t>
            </a:r>
            <a:endParaRPr lang="en-US" dirty="0">
              <a:latin typeface="Times New Roman" panose="02020603050405020304" pitchFamily="18" charset="0"/>
              <a:cs typeface="Times New Roman" panose="02020603050405020304" pitchFamily="18" charset="0"/>
            </a:endParaRPr>
          </a:p>
        </p:txBody>
      </p:sp>
      <p:sp>
        <p:nvSpPr>
          <p:cNvPr id="4" name="Oval 3"/>
          <p:cNvSpPr/>
          <p:nvPr/>
        </p:nvSpPr>
        <p:spPr>
          <a:xfrm>
            <a:off x="5237649" y="245275"/>
            <a:ext cx="6954351" cy="6282525"/>
          </a:xfrm>
          <a:prstGeom prst="ellipse">
            <a:avLst/>
          </a:prstGeom>
          <a:blipFill dpi="0" rotWithShape="1">
            <a:blip r:embed="rId2">
              <a:alphaModFix amt="29000"/>
            </a:blip>
            <a:srcRect/>
            <a:stretch>
              <a:fillRect l="-7000" t="-1000" r="-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827171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out)">
                                      <p:cBhvr>
                                        <p:cTn id="7" dur="750"/>
                                        <p:tgtEl>
                                          <p:spTgt spid="4"/>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anim calcmode="lin" valueType="num">
                                      <p:cBhvr>
                                        <p:cTn id="11" dur="500" fill="hold"/>
                                        <p:tgtEl>
                                          <p:spTgt spid="5"/>
                                        </p:tgtEl>
                                        <p:attrNameLst>
                                          <p:attrName>ppt_x</p:attrName>
                                        </p:attrNameLst>
                                      </p:cBhvr>
                                      <p:tavLst>
                                        <p:tav tm="0">
                                          <p:val>
                                            <p:strVal val="#ppt_x"/>
                                          </p:val>
                                        </p:tav>
                                        <p:tav tm="100000">
                                          <p:val>
                                            <p:strVal val="#ppt_x"/>
                                          </p:val>
                                        </p:tav>
                                      </p:tavLst>
                                    </p:anim>
                                    <p:anim calcmode="lin" valueType="num">
                                      <p:cBhvr>
                                        <p:cTn id="12" dur="500" fill="hold"/>
                                        <p:tgtEl>
                                          <p:spTgt spid="5"/>
                                        </p:tgtEl>
                                        <p:attrNameLst>
                                          <p:attrName>ppt_y</p:attrName>
                                        </p:attrNameLst>
                                      </p:cBhvr>
                                      <p:tavLst>
                                        <p:tav tm="0">
                                          <p:val>
                                            <p:strVal val="#ppt_y-.1"/>
                                          </p:val>
                                        </p:tav>
                                        <p:tav tm="100000">
                                          <p:val>
                                            <p:strVal val="#ppt_y"/>
                                          </p:val>
                                        </p:tav>
                                      </p:tavLst>
                                    </p:anim>
                                  </p:childTnLst>
                                </p:cTn>
                              </p:par>
                            </p:childTnLst>
                          </p:cTn>
                        </p:par>
                        <p:par>
                          <p:cTn id="13" fill="hold">
                            <p:stCondLst>
                              <p:cond delay="750"/>
                            </p:stCondLst>
                            <p:childTnLst>
                              <p:par>
                                <p:cTn id="14" presetID="47"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rgbClr val="9ACD32"/>
            </a:gs>
            <a:gs pos="1000">
              <a:srgbClr val="228B22"/>
            </a:gs>
            <a:gs pos="100000">
              <a:srgbClr val="F0FFF0"/>
            </a:gs>
          </a:gsLst>
          <a:lin ang="2700000" scaled="1"/>
          <a:tileRect/>
        </a:gradFill>
        <a:effectLst/>
      </p:bgPr>
    </p:bg>
    <p:spTree>
      <p:nvGrpSpPr>
        <p:cNvPr id="1" name=""/>
        <p:cNvGrpSpPr/>
        <p:nvPr/>
      </p:nvGrpSpPr>
      <p:grpSpPr>
        <a:xfrm>
          <a:off x="0" y="0"/>
          <a:ext cx="0" cy="0"/>
          <a:chOff x="0" y="0"/>
          <a:chExt cx="0" cy="0"/>
        </a:xfrm>
      </p:grpSpPr>
      <p:sp>
        <p:nvSpPr>
          <p:cNvPr id="5" name="TextBox 4"/>
          <p:cNvSpPr txBox="1"/>
          <p:nvPr/>
        </p:nvSpPr>
        <p:spPr>
          <a:xfrm>
            <a:off x="1725225" y="1076186"/>
            <a:ext cx="6702042" cy="523220"/>
          </a:xfrm>
          <a:prstGeom prst="rect">
            <a:avLst/>
          </a:prstGeom>
          <a:noFill/>
        </p:spPr>
        <p:txBody>
          <a:bodyPr wrap="square" rtlCol="0">
            <a:spAutoFit/>
          </a:bodyPr>
          <a:lstStyle/>
          <a:p>
            <a:pPr algn="ctr"/>
            <a:r>
              <a:rPr lang="en-US" sz="2800" b="1" dirty="0" smtClean="0">
                <a:latin typeface="Times New Roman" panose="02020603050405020304" pitchFamily="18" charset="0"/>
                <a:cs typeface="Times New Roman" panose="02020603050405020304" pitchFamily="18" charset="0"/>
              </a:rPr>
              <a:t>MORPHOLOGICAL  EVALUATION</a:t>
            </a:r>
            <a:endParaRPr lang="en-US" sz="28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2078310" y="1789902"/>
            <a:ext cx="9673088" cy="3939540"/>
          </a:xfrm>
          <a:prstGeom prst="rect">
            <a:avLst/>
          </a:prstGeom>
          <a:noFill/>
        </p:spPr>
        <p:txBody>
          <a:bodyPr wrap="square" rtlCol="0">
            <a:spAutoFit/>
          </a:bodyPr>
          <a:lstStyle/>
          <a:p>
            <a:pPr marL="457200" indent="-457200">
              <a:lnSpc>
                <a:spcPct val="250000"/>
              </a:lnSpc>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COLOR		→	Greenish yellow</a:t>
            </a:r>
          </a:p>
          <a:p>
            <a:pPr marL="457200" indent="-457200">
              <a:lnSpc>
                <a:spcPct val="250000"/>
              </a:lnSpc>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ODOR 		→	Earthy aroma</a:t>
            </a:r>
          </a:p>
          <a:p>
            <a:pPr marL="457200" indent="-457200">
              <a:lnSpc>
                <a:spcPct val="250000"/>
              </a:lnSpc>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TASTE 		→	Balanced taste of earthy, bitter and sweetness</a:t>
            </a:r>
          </a:p>
          <a:p>
            <a:pPr marL="457200" indent="-457200">
              <a:lnSpc>
                <a:spcPct val="250000"/>
              </a:lnSpc>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APPEARANCE</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Medium coarse </a:t>
            </a:r>
            <a:r>
              <a:rPr lang="en-US" sz="2000" dirty="0" smtClean="0">
                <a:latin typeface="Times New Roman" panose="02020603050405020304" pitchFamily="18" charset="0"/>
                <a:cs typeface="Times New Roman" panose="02020603050405020304" pitchFamily="18" charset="0"/>
              </a:rPr>
              <a:t>powder</a:t>
            </a:r>
          </a:p>
          <a:p>
            <a:pPr marL="457200" indent="-457200">
              <a:lnSpc>
                <a:spcPct val="250000"/>
              </a:lnSpc>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PARTICAL SIZE</a:t>
            </a:r>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500 – 1000 microns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42148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25000">
              <a:srgbClr val="9ACD32"/>
            </a:gs>
            <a:gs pos="1000">
              <a:srgbClr val="228B22"/>
            </a:gs>
            <a:gs pos="100000">
              <a:srgbClr val="F0FFF0"/>
            </a:gs>
          </a:gsLst>
          <a:lin ang="2700000" scaled="1"/>
          <a:tileRect/>
        </a:gradFill>
        <a:effectLst/>
      </p:bgPr>
    </p:bg>
    <p:spTree>
      <p:nvGrpSpPr>
        <p:cNvPr id="1" name=""/>
        <p:cNvGrpSpPr/>
        <p:nvPr/>
      </p:nvGrpSpPr>
      <p:grpSpPr>
        <a:xfrm>
          <a:off x="0" y="0"/>
          <a:ext cx="0" cy="0"/>
          <a:chOff x="0" y="0"/>
          <a:chExt cx="0" cy="0"/>
        </a:xfrm>
      </p:grpSpPr>
      <p:sp>
        <p:nvSpPr>
          <p:cNvPr id="16" name="TextBox 15"/>
          <p:cNvSpPr txBox="1"/>
          <p:nvPr/>
        </p:nvSpPr>
        <p:spPr>
          <a:xfrm>
            <a:off x="0" y="749254"/>
            <a:ext cx="12192000" cy="461665"/>
          </a:xfrm>
          <a:prstGeom prst="rect">
            <a:avLst/>
          </a:prstGeom>
          <a:gradFill flip="none" rotWithShape="1">
            <a:gsLst>
              <a:gs pos="74000">
                <a:srgbClr val="9ACD32"/>
              </a:gs>
              <a:gs pos="98000">
                <a:srgbClr val="228B22"/>
              </a:gs>
              <a:gs pos="1000">
                <a:srgbClr val="F0FFF0"/>
              </a:gs>
            </a:gsLst>
            <a:path path="circle">
              <a:fillToRect l="100000" t="100000"/>
            </a:path>
            <a:tileRect r="-100000" b="-100000"/>
          </a:gradFill>
          <a:effectLst>
            <a:glow rad="215900">
              <a:srgbClr val="84C12F"/>
            </a:glow>
            <a:softEdge rad="152400"/>
          </a:effectLst>
          <a:scene3d>
            <a:camera prst="orthographicFront"/>
            <a:lightRig rig="threePt" dir="t"/>
          </a:scene3d>
          <a:sp3d>
            <a:bevelT/>
          </a:sp3d>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QUALITATIVE PHYTOCHEMICAL ANALYSIS</a:t>
            </a:r>
            <a:endParaRPr lang="en-US" sz="2400" b="1" dirty="0">
              <a:latin typeface="Times New Roman" panose="02020603050405020304" pitchFamily="18" charset="0"/>
              <a:cs typeface="Times New Roman" panose="02020603050405020304" pitchFamily="18" charset="0"/>
            </a:endParaRPr>
          </a:p>
        </p:txBody>
      </p:sp>
      <p:grpSp>
        <p:nvGrpSpPr>
          <p:cNvPr id="2" name="Group 1"/>
          <p:cNvGrpSpPr/>
          <p:nvPr/>
        </p:nvGrpSpPr>
        <p:grpSpPr>
          <a:xfrm>
            <a:off x="0" y="1174282"/>
            <a:ext cx="3093720" cy="5683718"/>
            <a:chOff x="0" y="567404"/>
            <a:chExt cx="3093720" cy="6290596"/>
          </a:xfrm>
        </p:grpSpPr>
        <p:sp>
          <p:nvSpPr>
            <p:cNvPr id="12" name="Rectangle 11"/>
            <p:cNvSpPr/>
            <p:nvPr/>
          </p:nvSpPr>
          <p:spPr>
            <a:xfrm>
              <a:off x="0" y="567404"/>
              <a:ext cx="3093720" cy="6290596"/>
            </a:xfrm>
            <a:prstGeom prst="rect">
              <a:avLst/>
            </a:prstGeom>
            <a:gradFill flip="none" rotWithShape="1">
              <a:gsLst>
                <a:gs pos="0">
                  <a:srgbClr val="228B22"/>
                </a:gs>
                <a:gs pos="100000">
                  <a:srgbClr val="3CB371"/>
                </a:gs>
              </a:gsLst>
              <a:lin ang="10800000" scaled="1"/>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p:cNvSpPr txBox="1"/>
            <p:nvPr/>
          </p:nvSpPr>
          <p:spPr>
            <a:xfrm>
              <a:off x="139148" y="896654"/>
              <a:ext cx="2815424" cy="2015936"/>
            </a:xfrm>
            <a:prstGeom prst="rect">
              <a:avLst/>
            </a:prstGeom>
            <a:noFill/>
          </p:spPr>
          <p:txBody>
            <a:bodyPr wrap="square" rtlCol="0">
              <a:spAutoFit/>
            </a:bodyPr>
            <a:lstStyle/>
            <a:p>
              <a:pPr algn="ctr">
                <a:spcBef>
                  <a:spcPts val="600"/>
                </a:spcBef>
                <a:spcAft>
                  <a:spcPts val="800"/>
                </a:spcAft>
              </a:pPr>
              <a:r>
                <a:rPr lang="en-US" b="1" u="sng" dirty="0">
                  <a:latin typeface="Times New Roman" panose="02020603050405020304" pitchFamily="18" charset="0"/>
                  <a:ea typeface="Calibri" panose="020F0502020204030204" pitchFamily="34" charset="0"/>
                  <a:cs typeface="Times New Roman" panose="02020603050405020304" pitchFamily="18" charset="0"/>
                </a:rPr>
                <a:t>Test for Carbohydrates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ctr">
                <a:spcBef>
                  <a:spcPts val="600"/>
                </a:spcBef>
                <a:spcAft>
                  <a:spcPts val="800"/>
                </a:spcAft>
              </a:pPr>
              <a:endParaRPr lang="en-US" b="1" dirty="0">
                <a:latin typeface="Times New Roman" panose="02020603050405020304" pitchFamily="18" charset="0"/>
                <a:ea typeface="Calibri" panose="020F0502020204030204" pitchFamily="34" charset="0"/>
                <a:cs typeface="Times New Roman" panose="02020603050405020304" pitchFamily="18" charset="0"/>
              </a:endParaRPr>
            </a:p>
            <a:p>
              <a:pPr algn="ctr">
                <a:spcBef>
                  <a:spcPts val="600"/>
                </a:spcBef>
                <a:spcAft>
                  <a:spcPts val="800"/>
                </a:spcAft>
              </a:pPr>
              <a:r>
                <a:rPr lang="en-US" b="1" dirty="0" err="1">
                  <a:latin typeface="Times New Roman" panose="02020603050405020304" pitchFamily="18" charset="0"/>
                  <a:ea typeface="Calibri" panose="020F0502020204030204" pitchFamily="34" charset="0"/>
                  <a:cs typeface="Times New Roman" panose="02020603050405020304" pitchFamily="18" charset="0"/>
                </a:rPr>
                <a:t>Molisch’s</a:t>
              </a:r>
              <a:r>
                <a:rPr lang="en-US" b="1" dirty="0">
                  <a:latin typeface="Times New Roman" panose="02020603050405020304" pitchFamily="18" charset="0"/>
                  <a:ea typeface="Calibri" panose="020F0502020204030204" pitchFamily="34" charset="0"/>
                  <a:cs typeface="Times New Roman" panose="02020603050405020304" pitchFamily="18" charset="0"/>
                </a:rPr>
                <a:t> test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ea typeface="Calibri" panose="020F0502020204030204" pitchFamily="34" charset="0"/>
                </a:rPr>
                <a:t>Sample + </a:t>
              </a:r>
              <a:r>
                <a:rPr lang="en-US" dirty="0" err="1">
                  <a:latin typeface="Times New Roman" panose="02020603050405020304" pitchFamily="18" charset="0"/>
                  <a:ea typeface="Calibri" panose="020F0502020204030204" pitchFamily="34" charset="0"/>
                </a:rPr>
                <a:t>Molisch’s</a:t>
              </a:r>
              <a:r>
                <a:rPr lang="en-US" dirty="0">
                  <a:latin typeface="Times New Roman" panose="02020603050405020304" pitchFamily="18" charset="0"/>
                  <a:ea typeface="Calibri" panose="020F0502020204030204" pitchFamily="34" charset="0"/>
                </a:rPr>
                <a:t> reagent</a:t>
              </a:r>
              <a:endParaRPr lang="en-US" dirty="0"/>
            </a:p>
            <a:p>
              <a:pPr algn="ctr">
                <a:spcBef>
                  <a:spcPts val="600"/>
                </a:spcBef>
                <a:spcAft>
                  <a:spcPts val="800"/>
                </a:spcAft>
              </a:pPr>
              <a:endParaRPr lang="en-US" dirty="0"/>
            </a:p>
          </p:txBody>
        </p:sp>
        <p:sp>
          <p:nvSpPr>
            <p:cNvPr id="55" name="TextBox 54"/>
            <p:cNvSpPr txBox="1"/>
            <p:nvPr/>
          </p:nvSpPr>
          <p:spPr>
            <a:xfrm>
              <a:off x="389933" y="4929088"/>
              <a:ext cx="2198289" cy="1107996"/>
            </a:xfrm>
            <a:prstGeom prst="rect">
              <a:avLst/>
            </a:prstGeom>
            <a:noFill/>
          </p:spPr>
          <p:txBody>
            <a:bodyPr wrap="square" rtlCol="0">
              <a:spAutoFit/>
            </a:bodyPr>
            <a:lstStyle/>
            <a:p>
              <a:pPr lvl="0" algn="ctr"/>
              <a:r>
                <a:rPr lang="en-US" sz="1600" b="1" dirty="0">
                  <a:solidFill>
                    <a:prstClr val="black"/>
                  </a:solidFill>
                  <a:latin typeface="Times New Roman" panose="02020603050405020304" pitchFamily="18" charset="0"/>
                  <a:ea typeface="Calibri" panose="020F0502020204030204" pitchFamily="34" charset="0"/>
                </a:rPr>
                <a:t>Violet color ring at the junction of two liquids</a:t>
              </a:r>
            </a:p>
            <a:p>
              <a:endParaRPr lang="en-US" sz="1600" dirty="0"/>
            </a:p>
            <a:p>
              <a:endParaRPr lang="en-US" sz="1600" b="1" dirty="0">
                <a:latin typeface="Times New Roman" panose="02020603050405020304" pitchFamily="18" charset="0"/>
                <a:cs typeface="Times New Roman" panose="02020603050405020304" pitchFamily="18" charset="0"/>
              </a:endParaRPr>
            </a:p>
          </p:txBody>
        </p:sp>
        <p:sp>
          <p:nvSpPr>
            <p:cNvPr id="58" name="TextBox 57"/>
            <p:cNvSpPr txBox="1"/>
            <p:nvPr/>
          </p:nvSpPr>
          <p:spPr>
            <a:xfrm>
              <a:off x="428747" y="5541424"/>
              <a:ext cx="2244463" cy="1200329"/>
            </a:xfrm>
            <a:prstGeom prst="rect">
              <a:avLst/>
            </a:prstGeom>
            <a:noFill/>
          </p:spPr>
          <p:txBody>
            <a:bodyPr wrap="square" rtlCol="0">
              <a:spAutoFit/>
            </a:bodyPr>
            <a:lstStyle/>
            <a:p>
              <a:pPr lvl="0" algn="ctr"/>
              <a:r>
                <a:rPr lang="en-US" dirty="0">
                  <a:solidFill>
                    <a:prstClr val="black"/>
                  </a:solidFill>
                  <a:latin typeface="Times New Roman" panose="02020603050405020304" pitchFamily="18" charset="0"/>
                  <a:ea typeface="Calibri" panose="020F0502020204030204" pitchFamily="34" charset="0"/>
                </a:rPr>
                <a:t>Carbohydrates is present</a:t>
              </a:r>
              <a:endParaRPr lang="en-US" dirty="0">
                <a:solidFill>
                  <a:prstClr val="black"/>
                </a:solidFill>
              </a:endParaRPr>
            </a:p>
            <a:p>
              <a:endParaRPr lang="en-US" dirty="0"/>
            </a:p>
            <a:p>
              <a:endParaRPr lang="en-US" dirty="0"/>
            </a:p>
          </p:txBody>
        </p:sp>
        <p:pic>
          <p:nvPicPr>
            <p:cNvPr id="62" name="Picture 61" descr="C:\Users\admin\AppData\Local\Packages\5319275A.WhatsAppDesktop_cv1g1gvanyjgm\TempState\8BF1211FD4B7B94528899DE0A43B9FB3\WhatsApp Image 2024-09-03 at 11.52.36_bf7caeee.jpg"/>
            <p:cNvPicPr/>
            <p:nvPr/>
          </p:nvPicPr>
          <p:blipFill rotWithShape="1">
            <a:blip r:embed="rId2" cstate="print">
              <a:extLst>
                <a:ext uri="{28A0092B-C50C-407E-A947-70E740481C1C}">
                  <a14:useLocalDpi xmlns:a14="http://schemas.microsoft.com/office/drawing/2010/main" val="0"/>
                </a:ext>
              </a:extLst>
            </a:blip>
            <a:srcRect l="21506" r="9167" b="22039"/>
            <a:stretch/>
          </p:blipFill>
          <p:spPr bwMode="auto">
            <a:xfrm>
              <a:off x="852807" y="3494009"/>
              <a:ext cx="1272540" cy="1391285"/>
            </a:xfrm>
            <a:prstGeom prst="rect">
              <a:avLst/>
            </a:prstGeom>
            <a:ln w="3810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grpSp>
      <p:grpSp>
        <p:nvGrpSpPr>
          <p:cNvPr id="3" name="Group 2"/>
          <p:cNvGrpSpPr/>
          <p:nvPr/>
        </p:nvGrpSpPr>
        <p:grpSpPr>
          <a:xfrm>
            <a:off x="3093720" y="1174282"/>
            <a:ext cx="3032760" cy="5947062"/>
            <a:chOff x="3093720" y="567403"/>
            <a:chExt cx="3032760" cy="6553941"/>
          </a:xfrm>
        </p:grpSpPr>
        <p:sp>
          <p:nvSpPr>
            <p:cNvPr id="13" name="Rectangle 12"/>
            <p:cNvSpPr/>
            <p:nvPr/>
          </p:nvSpPr>
          <p:spPr>
            <a:xfrm>
              <a:off x="3093720" y="567403"/>
              <a:ext cx="3032760" cy="6290597"/>
            </a:xfrm>
            <a:prstGeom prst="rect">
              <a:avLst/>
            </a:prstGeom>
            <a:gradFill flip="none" rotWithShape="1">
              <a:gsLst>
                <a:gs pos="0">
                  <a:srgbClr val="3CB371"/>
                </a:gs>
                <a:gs pos="100000">
                  <a:srgbClr val="9ACD32"/>
                </a:gs>
              </a:gsLst>
              <a:lin ang="10800000" scaled="1"/>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211432" y="1723835"/>
              <a:ext cx="2815424" cy="1661993"/>
            </a:xfrm>
            <a:prstGeom prst="rect">
              <a:avLst/>
            </a:prstGeom>
            <a:noFill/>
          </p:spPr>
          <p:txBody>
            <a:bodyPr wrap="square" rtlCol="0">
              <a:spAutoFit/>
            </a:bodyPr>
            <a:lstStyle/>
            <a:p>
              <a:pPr algn="ctr">
                <a:spcBef>
                  <a:spcPts val="600"/>
                </a:spcBef>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Benedict’s test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ctr">
                <a:spcBef>
                  <a:spcPts val="600"/>
                </a:spcBef>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Sample + Benedict’s reagent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ctr">
                <a:spcBef>
                  <a:spcPts val="600"/>
                </a:spcBef>
                <a:spcAft>
                  <a:spcPts val="800"/>
                </a:spcAft>
              </a:pPr>
              <a:endParaRPr lang="en-US" dirty="0"/>
            </a:p>
            <a:p>
              <a:pPr algn="ctr">
                <a:spcAft>
                  <a:spcPts val="800"/>
                </a:spcAft>
                <a:tabLst>
                  <a:tab pos="2598420" algn="l"/>
                </a:tabLst>
              </a:pPr>
              <a:endParaRPr lang="en-US" dirty="0"/>
            </a:p>
          </p:txBody>
        </p:sp>
        <p:sp>
          <p:nvSpPr>
            <p:cNvPr id="56" name="TextBox 55"/>
            <p:cNvSpPr txBox="1"/>
            <p:nvPr/>
          </p:nvSpPr>
          <p:spPr>
            <a:xfrm>
              <a:off x="3482275" y="4929088"/>
              <a:ext cx="2198289" cy="995144"/>
            </a:xfrm>
            <a:prstGeom prst="rect">
              <a:avLst/>
            </a:prstGeom>
            <a:noFill/>
          </p:spPr>
          <p:txBody>
            <a:bodyPr wrap="square" rtlCol="0">
              <a:spAutoFit/>
            </a:bodyPr>
            <a:lstStyle/>
            <a:p>
              <a:pPr lvl="0" algn="ctr">
                <a:spcAft>
                  <a:spcPts val="800"/>
                </a:spcAft>
                <a:tabLst>
                  <a:tab pos="2598420" algn="l"/>
                </a:tabLst>
              </a:pPr>
              <a:r>
                <a:rPr lang="en-US" sz="1600" b="1" dirty="0">
                  <a:solidFill>
                    <a:prstClr val="black"/>
                  </a:solidFill>
                  <a:latin typeface="Times New Roman" panose="02020603050405020304" pitchFamily="18" charset="0"/>
                  <a:ea typeface="Calibri" panose="020F0502020204030204" pitchFamily="34" charset="0"/>
                </a:rPr>
                <a:t>Reddish brown </a:t>
              </a:r>
              <a:r>
                <a:rPr lang="en-US" sz="1600" b="1" dirty="0" err="1" smtClean="0">
                  <a:solidFill>
                    <a:prstClr val="black"/>
                  </a:solidFill>
                  <a:latin typeface="Times New Roman" panose="02020603050405020304" pitchFamily="18" charset="0"/>
                  <a:ea typeface="Calibri" panose="020F0502020204030204" pitchFamily="34" charset="0"/>
                </a:rPr>
                <a:t>ppt</a:t>
              </a:r>
              <a:endParaRPr lang="en-US" sz="16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a:p>
              <a:pPr lvl="0"/>
              <a:endParaRPr lang="en-US" dirty="0">
                <a:solidFill>
                  <a:prstClr val="black"/>
                </a:solidFill>
              </a:endParaRPr>
            </a:p>
            <a:p>
              <a:pPr lvl="0" algn="ctr">
                <a:spcAft>
                  <a:spcPts val="800"/>
                </a:spcAft>
                <a:tabLst>
                  <a:tab pos="2598420" algn="l"/>
                </a:tabLst>
              </a:pPr>
              <a:endParaRPr lang="en-US" dirty="0"/>
            </a:p>
          </p:txBody>
        </p:sp>
        <p:sp>
          <p:nvSpPr>
            <p:cNvPr id="59" name="TextBox 58"/>
            <p:cNvSpPr txBox="1"/>
            <p:nvPr/>
          </p:nvSpPr>
          <p:spPr>
            <a:xfrm>
              <a:off x="3600117" y="5541424"/>
              <a:ext cx="2244463" cy="1579920"/>
            </a:xfrm>
            <a:prstGeom prst="rect">
              <a:avLst/>
            </a:prstGeom>
            <a:noFill/>
          </p:spPr>
          <p:txBody>
            <a:bodyPr wrap="square" rtlCol="0">
              <a:spAutoFit/>
            </a:bodyPr>
            <a:lstStyle/>
            <a:p>
              <a:pPr lvl="0" algn="ctr">
                <a:spcAft>
                  <a:spcPts val="800"/>
                </a:spcAft>
                <a:tabLst>
                  <a:tab pos="2598420" algn="l"/>
                </a:tabLst>
              </a:pPr>
              <a:r>
                <a:rPr lang="en-US"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Reducing sugars &amp; Carbohydrates are present</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pic>
          <p:nvPicPr>
            <p:cNvPr id="63" name="Picture 62" descr="C:\Users\admin\AppData\Local\Packages\5319275A.WhatsAppDesktop_cv1g1gvanyjgm\TempState\0C74B7F78409A4022A2C4C5A5CA3EE19\WhatsApp Image 2024-09-03 at 11.50.08_64706e4b.jpg"/>
            <p:cNvPicPr/>
            <p:nvPr/>
          </p:nvPicPr>
          <p:blipFill rotWithShape="1">
            <a:blip r:embed="rId3" cstate="print">
              <a:extLst>
                <a:ext uri="{28A0092B-C50C-407E-A947-70E740481C1C}">
                  <a14:useLocalDpi xmlns:a14="http://schemas.microsoft.com/office/drawing/2010/main" val="0"/>
                </a:ext>
              </a:extLst>
            </a:blip>
            <a:srcRect l="11018" t="12592" r="19" b="14814"/>
            <a:stretch/>
          </p:blipFill>
          <p:spPr bwMode="auto">
            <a:xfrm>
              <a:off x="3948051" y="3462514"/>
              <a:ext cx="1271016" cy="13898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grpSp>
      <p:grpSp>
        <p:nvGrpSpPr>
          <p:cNvPr id="4" name="Group 3"/>
          <p:cNvGrpSpPr/>
          <p:nvPr/>
        </p:nvGrpSpPr>
        <p:grpSpPr>
          <a:xfrm>
            <a:off x="6126480" y="1174282"/>
            <a:ext cx="3032760" cy="5683718"/>
            <a:chOff x="6126480" y="567403"/>
            <a:chExt cx="3032760" cy="6290597"/>
          </a:xfrm>
        </p:grpSpPr>
        <p:sp>
          <p:nvSpPr>
            <p:cNvPr id="14" name="Rectangle 13"/>
            <p:cNvSpPr/>
            <p:nvPr/>
          </p:nvSpPr>
          <p:spPr>
            <a:xfrm>
              <a:off x="6126480" y="567403"/>
              <a:ext cx="3032760" cy="6290597"/>
            </a:xfrm>
            <a:prstGeom prst="rect">
              <a:avLst/>
            </a:prstGeom>
            <a:gradFill flip="none" rotWithShape="1">
              <a:gsLst>
                <a:gs pos="0">
                  <a:srgbClr val="9ACD32"/>
                </a:gs>
                <a:gs pos="100000">
                  <a:srgbClr val="F0FFF0"/>
                </a:gs>
              </a:gsLst>
              <a:lin ang="10800000" scaled="1"/>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6144567" y="928706"/>
              <a:ext cx="2815424" cy="1508105"/>
            </a:xfrm>
            <a:prstGeom prst="rect">
              <a:avLst/>
            </a:prstGeom>
            <a:noFill/>
          </p:spPr>
          <p:txBody>
            <a:bodyPr wrap="square" rtlCol="0">
              <a:spAutoFit/>
            </a:bodyPr>
            <a:lstStyle/>
            <a:p>
              <a:pPr algn="ctr">
                <a:spcAft>
                  <a:spcPts val="800"/>
                </a:spcAft>
                <a:tabLst>
                  <a:tab pos="2598420" algn="l"/>
                </a:tabLst>
              </a:pPr>
              <a:r>
                <a:rPr lang="en-US" b="1" u="sng" dirty="0">
                  <a:latin typeface="Times New Roman" panose="02020603050405020304" pitchFamily="18" charset="0"/>
                  <a:ea typeface="Calibri" panose="020F0502020204030204" pitchFamily="34" charset="0"/>
                  <a:cs typeface="Times New Roman" panose="02020603050405020304" pitchFamily="18" charset="0"/>
                </a:rPr>
                <a:t>Test for Flavonoids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ctr">
                <a:spcAft>
                  <a:spcPts val="800"/>
                </a:spcAft>
                <a:tabLst>
                  <a:tab pos="2598420" algn="l"/>
                </a:tabLst>
              </a:pPr>
              <a:endParaRPr lang="en-US" b="1" dirty="0" smtClean="0">
                <a:latin typeface="Times New Roman" panose="02020603050405020304" pitchFamily="18" charset="0"/>
                <a:ea typeface="Calibri" panose="020F0502020204030204" pitchFamily="34" charset="0"/>
                <a:cs typeface="Times New Roman" panose="02020603050405020304" pitchFamily="18" charset="0"/>
              </a:endParaRPr>
            </a:p>
            <a:p>
              <a:pPr algn="ctr">
                <a:spcAft>
                  <a:spcPts val="800"/>
                </a:spcAft>
                <a:tabLst>
                  <a:tab pos="2598420" algn="l"/>
                </a:tabLst>
              </a:pPr>
              <a:r>
                <a:rPr lang="en-US" b="1" dirty="0" smtClean="0">
                  <a:latin typeface="Times New Roman" panose="02020603050405020304" pitchFamily="18" charset="0"/>
                  <a:ea typeface="Calibri" panose="020F0502020204030204" pitchFamily="34" charset="0"/>
                  <a:cs typeface="Times New Roman" panose="02020603050405020304" pitchFamily="18" charset="0"/>
                </a:rPr>
                <a:t>Alkali </a:t>
              </a:r>
              <a:r>
                <a:rPr lang="en-US" b="1" dirty="0">
                  <a:latin typeface="Times New Roman" panose="02020603050405020304" pitchFamily="18" charset="0"/>
                  <a:ea typeface="Calibri" panose="020F0502020204030204" pitchFamily="34" charset="0"/>
                  <a:cs typeface="Times New Roman" panose="02020603050405020304" pitchFamily="18" charset="0"/>
                </a:rPr>
                <a:t>test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ctr"/>
              <a:r>
                <a:rPr lang="en-US" dirty="0">
                  <a:latin typeface="Times New Roman" panose="02020603050405020304" pitchFamily="18" charset="0"/>
                  <a:ea typeface="Calibri" panose="020F0502020204030204" pitchFamily="34" charset="0"/>
                </a:rPr>
                <a:t>Sample + </a:t>
              </a:r>
              <a:r>
                <a:rPr lang="en-US" dirty="0" err="1">
                  <a:latin typeface="Times New Roman" panose="02020603050405020304" pitchFamily="18" charset="0"/>
                  <a:ea typeface="Calibri" panose="020F0502020204030204" pitchFamily="34" charset="0"/>
                </a:rPr>
                <a:t>NaOH</a:t>
              </a:r>
              <a:r>
                <a:rPr lang="en-US" dirty="0">
                  <a:latin typeface="Times New Roman" panose="02020603050405020304" pitchFamily="18" charset="0"/>
                  <a:ea typeface="Calibri" panose="020F0502020204030204" pitchFamily="34" charset="0"/>
                </a:rPr>
                <a:t> </a:t>
              </a:r>
              <a:endParaRPr lang="en-US" dirty="0"/>
            </a:p>
          </p:txBody>
        </p:sp>
        <p:sp>
          <p:nvSpPr>
            <p:cNvPr id="53" name="TextBox 52"/>
            <p:cNvSpPr txBox="1"/>
            <p:nvPr/>
          </p:nvSpPr>
          <p:spPr>
            <a:xfrm>
              <a:off x="6438362" y="4971368"/>
              <a:ext cx="2286000" cy="615553"/>
            </a:xfrm>
            <a:prstGeom prst="rect">
              <a:avLst/>
            </a:prstGeom>
            <a:noFill/>
          </p:spPr>
          <p:txBody>
            <a:bodyPr wrap="square" rtlCol="0">
              <a:spAutoFit/>
            </a:bodyPr>
            <a:lstStyle/>
            <a:p>
              <a:pPr algn="ctr"/>
              <a:r>
                <a:rPr lang="en-US" sz="1600" b="1" dirty="0" smtClean="0">
                  <a:latin typeface="Times New Roman" panose="02020603050405020304" pitchFamily="18" charset="0"/>
                  <a:ea typeface="Calibri" panose="020F0502020204030204" pitchFamily="34" charset="0"/>
                </a:rPr>
                <a:t>Yellow </a:t>
              </a:r>
              <a:r>
                <a:rPr lang="en-US" sz="1600" b="1" dirty="0">
                  <a:latin typeface="Times New Roman" panose="02020603050405020304" pitchFamily="18" charset="0"/>
                  <a:ea typeface="Calibri" panose="020F0502020204030204" pitchFamily="34" charset="0"/>
                </a:rPr>
                <a:t>color</a:t>
              </a:r>
              <a:endParaRPr lang="en-US" sz="1600" b="1" dirty="0" smtClean="0">
                <a:latin typeface="Times New Roman" panose="02020603050405020304" pitchFamily="18" charset="0"/>
                <a:ea typeface="Calibri" panose="020F0502020204030204" pitchFamily="34" charset="0"/>
              </a:endParaRPr>
            </a:p>
            <a:p>
              <a:pPr algn="ctr"/>
              <a:endParaRPr lang="en-US" dirty="0" smtClean="0">
                <a:latin typeface="Times New Roman" panose="02020603050405020304" pitchFamily="18" charset="0"/>
                <a:ea typeface="Calibri" panose="020F0502020204030204" pitchFamily="34" charset="0"/>
              </a:endParaRPr>
            </a:p>
          </p:txBody>
        </p:sp>
        <p:sp>
          <p:nvSpPr>
            <p:cNvPr id="60" name="TextBox 59"/>
            <p:cNvSpPr txBox="1"/>
            <p:nvPr/>
          </p:nvSpPr>
          <p:spPr>
            <a:xfrm>
              <a:off x="6625756" y="5541424"/>
              <a:ext cx="2244463" cy="646331"/>
            </a:xfrm>
            <a:prstGeom prst="rect">
              <a:avLst/>
            </a:prstGeom>
            <a:noFill/>
          </p:spPr>
          <p:txBody>
            <a:bodyPr wrap="square" rtlCol="0">
              <a:spAutoFit/>
            </a:bodyPr>
            <a:lstStyle/>
            <a:p>
              <a:r>
                <a:rPr lang="en-US" dirty="0" smtClean="0">
                  <a:latin typeface="Times New Roman" panose="02020603050405020304" pitchFamily="18" charset="0"/>
                  <a:ea typeface="Calibri" panose="020F0502020204030204" pitchFamily="34" charset="0"/>
                </a:rPr>
                <a:t>Flavonoid </a:t>
              </a:r>
              <a:r>
                <a:rPr lang="en-US" dirty="0">
                  <a:latin typeface="Times New Roman" panose="02020603050405020304" pitchFamily="18" charset="0"/>
                  <a:ea typeface="Calibri" panose="020F0502020204030204" pitchFamily="34" charset="0"/>
                </a:rPr>
                <a:t>is present</a:t>
              </a:r>
              <a:endParaRPr lang="en-US" dirty="0"/>
            </a:p>
            <a:p>
              <a:endParaRPr lang="en-US" dirty="0"/>
            </a:p>
          </p:txBody>
        </p:sp>
        <p:pic>
          <p:nvPicPr>
            <p:cNvPr id="64" name="Picture 63" descr="C:\Users\admin\AppData\Local\Packages\5319275A.WhatsAppDesktop_cv1g1gvanyjgm\TempState\4F6FFE13A5D75B2D6A3923922B3922E5\WhatsApp Image 2024-09-03 at 11.53.27_ee6f7ad7.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3900" y="3548418"/>
              <a:ext cx="1271016" cy="13898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grpSp>
        <p:nvGrpSpPr>
          <p:cNvPr id="6" name="Group 5"/>
          <p:cNvGrpSpPr/>
          <p:nvPr/>
        </p:nvGrpSpPr>
        <p:grpSpPr>
          <a:xfrm>
            <a:off x="9159240" y="1149897"/>
            <a:ext cx="3032760" cy="5708101"/>
            <a:chOff x="9159240" y="567403"/>
            <a:chExt cx="3032760" cy="6290595"/>
          </a:xfrm>
        </p:grpSpPr>
        <p:sp>
          <p:nvSpPr>
            <p:cNvPr id="15" name="Rectangle 14"/>
            <p:cNvSpPr/>
            <p:nvPr/>
          </p:nvSpPr>
          <p:spPr>
            <a:xfrm>
              <a:off x="9159240" y="567403"/>
              <a:ext cx="3032760" cy="6290595"/>
            </a:xfrm>
            <a:prstGeom prst="rect">
              <a:avLst/>
            </a:prstGeom>
            <a:gradFill flip="none" rotWithShape="1">
              <a:gsLst>
                <a:gs pos="0">
                  <a:srgbClr val="F0FFF0"/>
                </a:gs>
                <a:gs pos="100000">
                  <a:srgbClr val="ADFF2F"/>
                </a:gs>
              </a:gsLst>
              <a:lin ang="0" scaled="1"/>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p:cNvSpPr txBox="1"/>
            <p:nvPr/>
          </p:nvSpPr>
          <p:spPr>
            <a:xfrm>
              <a:off x="9294267" y="1667176"/>
              <a:ext cx="2815424" cy="1302921"/>
            </a:xfrm>
            <a:prstGeom prst="rect">
              <a:avLst/>
            </a:prstGeom>
            <a:noFill/>
          </p:spPr>
          <p:txBody>
            <a:bodyPr wrap="square" rtlCol="0">
              <a:spAutoFit/>
            </a:bodyPr>
            <a:lstStyle/>
            <a:p>
              <a:pPr algn="ctr">
                <a:spcAft>
                  <a:spcPts val="800"/>
                </a:spcAft>
                <a:tabLst>
                  <a:tab pos="2598420" algn="l"/>
                </a:tabLst>
              </a:pPr>
              <a:r>
                <a:rPr lang="en-US" b="1" dirty="0" err="1">
                  <a:latin typeface="Times New Roman" panose="02020603050405020304" pitchFamily="18" charset="0"/>
                  <a:ea typeface="Calibri" panose="020F0502020204030204" pitchFamily="34" charset="0"/>
                  <a:cs typeface="Times New Roman" panose="02020603050405020304" pitchFamily="18" charset="0"/>
                </a:rPr>
                <a:t>Shinodas</a:t>
              </a:r>
              <a:r>
                <a:rPr lang="en-US" b="1" dirty="0">
                  <a:latin typeface="Times New Roman" panose="02020603050405020304" pitchFamily="18" charset="0"/>
                  <a:ea typeface="Calibri" panose="020F0502020204030204" pitchFamily="34" charset="0"/>
                  <a:cs typeface="Times New Roman" panose="02020603050405020304" pitchFamily="18" charset="0"/>
                </a:rPr>
                <a:t> test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ctr"/>
              <a:r>
                <a:rPr lang="en-US" dirty="0">
                  <a:latin typeface="Times New Roman" panose="02020603050405020304" pitchFamily="18" charset="0"/>
                  <a:ea typeface="Calibri" panose="020F0502020204030204" pitchFamily="34" charset="0"/>
                </a:rPr>
                <a:t>Sample + small piece of magnesium ribbon + </a:t>
              </a:r>
              <a:r>
                <a:rPr lang="en-US" dirty="0" err="1">
                  <a:latin typeface="Times New Roman" panose="02020603050405020304" pitchFamily="18" charset="0"/>
                  <a:ea typeface="Calibri" panose="020F0502020204030204" pitchFamily="34" charset="0"/>
                </a:rPr>
                <a:t>conc.HCl</a:t>
              </a:r>
              <a:r>
                <a:rPr lang="en-US" dirty="0">
                  <a:latin typeface="Times New Roman" panose="02020603050405020304" pitchFamily="18" charset="0"/>
                  <a:ea typeface="Calibri" panose="020F0502020204030204" pitchFamily="34" charset="0"/>
                </a:rPr>
                <a:t> + heat</a:t>
              </a:r>
              <a:endParaRPr lang="en-US" dirty="0"/>
            </a:p>
          </p:txBody>
        </p:sp>
        <p:sp>
          <p:nvSpPr>
            <p:cNvPr id="54" name="TextBox 53"/>
            <p:cNvSpPr txBox="1"/>
            <p:nvPr/>
          </p:nvSpPr>
          <p:spPr>
            <a:xfrm>
              <a:off x="9485490" y="4938306"/>
              <a:ext cx="2286000" cy="615553"/>
            </a:xfrm>
            <a:prstGeom prst="rect">
              <a:avLst/>
            </a:prstGeom>
            <a:noFill/>
          </p:spPr>
          <p:txBody>
            <a:bodyPr wrap="square" rtlCol="0">
              <a:spAutoFit/>
            </a:bodyPr>
            <a:lstStyle/>
            <a:p>
              <a:pPr algn="ctr"/>
              <a:r>
                <a:rPr lang="en-US" sz="1600" b="1" dirty="0" smtClean="0">
                  <a:latin typeface="Times New Roman" panose="02020603050405020304" pitchFamily="18" charset="0"/>
                  <a:ea typeface="Calibri" panose="020F0502020204030204" pitchFamily="34" charset="0"/>
                </a:rPr>
                <a:t>Crimson </a:t>
              </a:r>
              <a:r>
                <a:rPr lang="en-US" sz="1600" b="1" dirty="0">
                  <a:latin typeface="Times New Roman" panose="02020603050405020304" pitchFamily="18" charset="0"/>
                  <a:ea typeface="Calibri" panose="020F0502020204030204" pitchFamily="34" charset="0"/>
                </a:rPr>
                <a:t>red </a:t>
              </a:r>
              <a:endParaRPr lang="en-US" sz="1600" b="1" dirty="0" smtClean="0">
                <a:latin typeface="Times New Roman" panose="02020603050405020304" pitchFamily="18" charset="0"/>
                <a:ea typeface="Calibri" panose="020F0502020204030204" pitchFamily="34" charset="0"/>
              </a:endParaRPr>
            </a:p>
            <a:p>
              <a:pPr algn="ctr"/>
              <a:endParaRPr lang="en-US" dirty="0">
                <a:latin typeface="Times New Roman" panose="02020603050405020304" pitchFamily="18" charset="0"/>
                <a:ea typeface="Calibri" panose="020F0502020204030204" pitchFamily="34" charset="0"/>
              </a:endParaRPr>
            </a:p>
          </p:txBody>
        </p:sp>
        <p:sp>
          <p:nvSpPr>
            <p:cNvPr id="61" name="TextBox 60"/>
            <p:cNvSpPr txBox="1"/>
            <p:nvPr/>
          </p:nvSpPr>
          <p:spPr>
            <a:xfrm>
              <a:off x="9737282" y="5547884"/>
              <a:ext cx="2244463" cy="646331"/>
            </a:xfrm>
            <a:prstGeom prst="rect">
              <a:avLst/>
            </a:prstGeom>
            <a:noFill/>
          </p:spPr>
          <p:txBody>
            <a:bodyPr wrap="square" rtlCol="0">
              <a:spAutoFit/>
            </a:bodyPr>
            <a:lstStyle/>
            <a:p>
              <a:r>
                <a:rPr lang="en-US" dirty="0">
                  <a:latin typeface="Times New Roman" panose="02020603050405020304" pitchFamily="18" charset="0"/>
                  <a:ea typeface="Calibri" panose="020F0502020204030204" pitchFamily="34" charset="0"/>
                </a:rPr>
                <a:t>Flavonoids is present</a:t>
              </a:r>
              <a:endParaRPr lang="en-US" dirty="0"/>
            </a:p>
            <a:p>
              <a:endParaRPr lang="en-US" dirty="0"/>
            </a:p>
          </p:txBody>
        </p:sp>
        <p:pic>
          <p:nvPicPr>
            <p:cNvPr id="65" name="Picture 64" descr="C:\Users\admin\AppData\Local\Packages\5319275A.WhatsAppDesktop_cv1g1gvanyjgm\TempState\A02FFD91ECE5E7EFEB46DB8F10A74059\WhatsApp Image 2024-09-03 at 11.52.47_56301406.jpg"/>
            <p:cNvPicPr/>
            <p:nvPr/>
          </p:nvPicPr>
          <p:blipFill rotWithShape="1">
            <a:blip r:embed="rId5" cstate="print">
              <a:extLst>
                <a:ext uri="{28A0092B-C50C-407E-A947-70E740481C1C}">
                  <a14:useLocalDpi xmlns:a14="http://schemas.microsoft.com/office/drawing/2010/main" val="0"/>
                </a:ext>
              </a:extLst>
            </a:blip>
            <a:srcRect r="3403" b="8482"/>
            <a:stretch/>
          </p:blipFill>
          <p:spPr bwMode="auto">
            <a:xfrm>
              <a:off x="9992982" y="3539200"/>
              <a:ext cx="1271016" cy="1389888"/>
            </a:xfrm>
            <a:prstGeom prst="rect">
              <a:avLst/>
            </a:prstGeom>
            <a:ln w="3810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grpSp>
      <p:sp>
        <p:nvSpPr>
          <p:cNvPr id="28" name="TextBox 27"/>
          <p:cNvSpPr txBox="1"/>
          <p:nvPr/>
        </p:nvSpPr>
        <p:spPr>
          <a:xfrm>
            <a:off x="2673210" y="184755"/>
            <a:ext cx="6702042" cy="523220"/>
          </a:xfrm>
          <a:prstGeom prst="rect">
            <a:avLst/>
          </a:prstGeom>
          <a:noFill/>
        </p:spPr>
        <p:txBody>
          <a:bodyPr wrap="square" rtlCol="0">
            <a:spAutoFit/>
          </a:bodyPr>
          <a:lstStyle/>
          <a:p>
            <a:pPr algn="ctr"/>
            <a:r>
              <a:rPr lang="en-US" sz="2800" b="1" dirty="0" smtClean="0">
                <a:latin typeface="Times New Roman" panose="02020603050405020304" pitchFamily="18" charset="0"/>
                <a:cs typeface="Times New Roman" panose="02020603050405020304" pitchFamily="18" charset="0"/>
              </a:rPr>
              <a:t>RESULTS AND DISCUSSION</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326943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750" fill="hold"/>
                                        <p:tgtEl>
                                          <p:spTgt spid="2"/>
                                        </p:tgtEl>
                                        <p:attrNameLst>
                                          <p:attrName>ppt_x</p:attrName>
                                        </p:attrNameLst>
                                      </p:cBhvr>
                                      <p:tavLst>
                                        <p:tav tm="0">
                                          <p:val>
                                            <p:strVal val="0-#ppt_w/2"/>
                                          </p:val>
                                        </p:tav>
                                        <p:tav tm="100000">
                                          <p:val>
                                            <p:strVal val="#ppt_x"/>
                                          </p:val>
                                        </p:tav>
                                      </p:tavLst>
                                    </p:anim>
                                    <p:anim calcmode="lin" valueType="num">
                                      <p:cBhvr additive="base">
                                        <p:cTn id="18" dur="75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750"/>
                            </p:stCondLst>
                            <p:childTnLst>
                              <p:par>
                                <p:cTn id="20" presetID="2" presetClass="entr" presetSubtype="8"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750" fill="hold"/>
                                        <p:tgtEl>
                                          <p:spTgt spid="3"/>
                                        </p:tgtEl>
                                        <p:attrNameLst>
                                          <p:attrName>ppt_x</p:attrName>
                                        </p:attrNameLst>
                                      </p:cBhvr>
                                      <p:tavLst>
                                        <p:tav tm="0">
                                          <p:val>
                                            <p:strVal val="0-#ppt_w/2"/>
                                          </p:val>
                                        </p:tav>
                                        <p:tav tm="100000">
                                          <p:val>
                                            <p:strVal val="#ppt_x"/>
                                          </p:val>
                                        </p:tav>
                                      </p:tavLst>
                                    </p:anim>
                                    <p:anim calcmode="lin" valueType="num">
                                      <p:cBhvr additive="base">
                                        <p:cTn id="23" dur="750" fill="hold"/>
                                        <p:tgtEl>
                                          <p:spTgt spid="3"/>
                                        </p:tgtEl>
                                        <p:attrNameLst>
                                          <p:attrName>ppt_y</p:attrName>
                                        </p:attrNameLst>
                                      </p:cBhvr>
                                      <p:tavLst>
                                        <p:tav tm="0">
                                          <p:val>
                                            <p:strVal val="#ppt_y"/>
                                          </p:val>
                                        </p:tav>
                                        <p:tav tm="100000">
                                          <p:val>
                                            <p:strVal val="#ppt_y"/>
                                          </p:val>
                                        </p:tav>
                                      </p:tavLst>
                                    </p:anim>
                                  </p:childTnLst>
                                </p:cTn>
                              </p:par>
                            </p:childTnLst>
                          </p:cTn>
                        </p:par>
                        <p:par>
                          <p:cTn id="24" fill="hold">
                            <p:stCondLst>
                              <p:cond delay="2500"/>
                            </p:stCondLst>
                            <p:childTnLst>
                              <p:par>
                                <p:cTn id="25" presetID="2" presetClass="entr" presetSubtype="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750" fill="hold"/>
                                        <p:tgtEl>
                                          <p:spTgt spid="4"/>
                                        </p:tgtEl>
                                        <p:attrNameLst>
                                          <p:attrName>ppt_x</p:attrName>
                                        </p:attrNameLst>
                                      </p:cBhvr>
                                      <p:tavLst>
                                        <p:tav tm="0">
                                          <p:val>
                                            <p:strVal val="0-#ppt_w/2"/>
                                          </p:val>
                                        </p:tav>
                                        <p:tav tm="100000">
                                          <p:val>
                                            <p:strVal val="#ppt_x"/>
                                          </p:val>
                                        </p:tav>
                                      </p:tavLst>
                                    </p:anim>
                                    <p:anim calcmode="lin" valueType="num">
                                      <p:cBhvr additive="base">
                                        <p:cTn id="28" dur="75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3250"/>
                            </p:stCondLst>
                            <p:childTnLst>
                              <p:par>
                                <p:cTn id="30" presetID="2" presetClass="entr" presetSubtype="8"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750" fill="hold"/>
                                        <p:tgtEl>
                                          <p:spTgt spid="6"/>
                                        </p:tgtEl>
                                        <p:attrNameLst>
                                          <p:attrName>ppt_x</p:attrName>
                                        </p:attrNameLst>
                                      </p:cBhvr>
                                      <p:tavLst>
                                        <p:tav tm="0">
                                          <p:val>
                                            <p:strVal val="0-#ppt_w/2"/>
                                          </p:val>
                                        </p:tav>
                                        <p:tav tm="100000">
                                          <p:val>
                                            <p:strVal val="#ppt_x"/>
                                          </p:val>
                                        </p:tav>
                                      </p:tavLst>
                                    </p:anim>
                                    <p:anim calcmode="lin" valueType="num">
                                      <p:cBhvr additive="base">
                                        <p:cTn id="33"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25000">
              <a:srgbClr val="9ACD32"/>
            </a:gs>
            <a:gs pos="1000">
              <a:srgbClr val="228B22"/>
            </a:gs>
            <a:gs pos="100000">
              <a:srgbClr val="F0FFF0"/>
            </a:gs>
          </a:gsLst>
          <a:lin ang="2700000" scaled="1"/>
          <a:tileRect/>
        </a:gradFill>
        <a:effectLst/>
      </p:bgPr>
    </p:bg>
    <p:spTree>
      <p:nvGrpSpPr>
        <p:cNvPr id="1" name=""/>
        <p:cNvGrpSpPr/>
        <p:nvPr/>
      </p:nvGrpSpPr>
      <p:grpSpPr>
        <a:xfrm>
          <a:off x="0" y="0"/>
          <a:ext cx="0" cy="0"/>
          <a:chOff x="0" y="0"/>
          <a:chExt cx="0" cy="0"/>
        </a:xfrm>
      </p:grpSpPr>
      <p:grpSp>
        <p:nvGrpSpPr>
          <p:cNvPr id="13" name="Group 12"/>
          <p:cNvGrpSpPr/>
          <p:nvPr/>
        </p:nvGrpSpPr>
        <p:grpSpPr>
          <a:xfrm>
            <a:off x="0" y="0"/>
            <a:ext cx="3093720" cy="6858000"/>
            <a:chOff x="0" y="0"/>
            <a:chExt cx="3093720" cy="6858000"/>
          </a:xfrm>
        </p:grpSpPr>
        <p:sp>
          <p:nvSpPr>
            <p:cNvPr id="4" name="Rectangle 3"/>
            <p:cNvSpPr/>
            <p:nvPr/>
          </p:nvSpPr>
          <p:spPr>
            <a:xfrm>
              <a:off x="0" y="0"/>
              <a:ext cx="3093720" cy="6858000"/>
            </a:xfrm>
            <a:prstGeom prst="rect">
              <a:avLst/>
            </a:prstGeom>
            <a:gradFill flip="none" rotWithShape="1">
              <a:gsLst>
                <a:gs pos="0">
                  <a:srgbClr val="228B22"/>
                </a:gs>
                <a:gs pos="100000">
                  <a:srgbClr val="3CB371"/>
                </a:gs>
              </a:gsLst>
              <a:lin ang="10800000" scaled="1"/>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39148" y="896654"/>
              <a:ext cx="2815424" cy="1908215"/>
            </a:xfrm>
            <a:prstGeom prst="rect">
              <a:avLst/>
            </a:prstGeom>
            <a:noFill/>
          </p:spPr>
          <p:txBody>
            <a:bodyPr wrap="square" rtlCol="0">
              <a:spAutoFit/>
            </a:bodyPr>
            <a:lstStyle/>
            <a:p>
              <a:pPr algn="ctr">
                <a:spcAft>
                  <a:spcPts val="800"/>
                </a:spcAft>
                <a:tabLst>
                  <a:tab pos="2598420" algn="l"/>
                </a:tabLst>
              </a:pPr>
              <a:r>
                <a:rPr lang="en-US" b="1" u="sng" dirty="0">
                  <a:latin typeface="Times New Roman" panose="02020603050405020304" pitchFamily="18" charset="0"/>
                  <a:ea typeface="Calibri" panose="020F0502020204030204" pitchFamily="34" charset="0"/>
                  <a:cs typeface="Times New Roman" panose="02020603050405020304" pitchFamily="18" charset="0"/>
                </a:rPr>
                <a:t>Test for </a:t>
              </a:r>
              <a:r>
                <a:rPr lang="en-US" b="1" u="sng" dirty="0" smtClean="0">
                  <a:latin typeface="Times New Roman" panose="02020603050405020304" pitchFamily="18" charset="0"/>
                  <a:ea typeface="Calibri" panose="020F0502020204030204" pitchFamily="34" charset="0"/>
                  <a:cs typeface="Times New Roman" panose="02020603050405020304" pitchFamily="18" charset="0"/>
                </a:rPr>
                <a:t>Alkaloids</a:t>
              </a:r>
            </a:p>
            <a:p>
              <a:pPr algn="ctr">
                <a:spcAft>
                  <a:spcPts val="800"/>
                </a:spcAft>
                <a:tabLst>
                  <a:tab pos="2598420" algn="l"/>
                </a:tabLst>
              </a:pPr>
              <a:endParaRPr lang="en-US" sz="1600" u="sng" dirty="0">
                <a:latin typeface="Calibri" panose="020F0502020204030204" pitchFamily="34" charset="0"/>
                <a:ea typeface="Calibri" panose="020F0502020204030204" pitchFamily="34" charset="0"/>
                <a:cs typeface="Times New Roman" panose="02020603050405020304" pitchFamily="18" charset="0"/>
              </a:endParaRPr>
            </a:p>
            <a:p>
              <a:pPr algn="ctr">
                <a:spcBef>
                  <a:spcPts val="600"/>
                </a:spcBef>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Mayer’s test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ctr"/>
              <a:r>
                <a:rPr lang="en-US" dirty="0">
                  <a:latin typeface="Times New Roman" panose="02020603050405020304" pitchFamily="18" charset="0"/>
                  <a:ea typeface="Calibri" panose="020F0502020204030204" pitchFamily="34" charset="0"/>
                </a:rPr>
                <a:t>Sample + Mayer’s reagent</a:t>
              </a:r>
              <a:endParaRPr lang="en-US" dirty="0"/>
            </a:p>
            <a:p>
              <a:pPr algn="ctr">
                <a:spcBef>
                  <a:spcPts val="600"/>
                </a:spcBef>
                <a:spcAft>
                  <a:spcPts val="800"/>
                </a:spcAft>
              </a:pPr>
              <a:endParaRPr lang="en-US" dirty="0"/>
            </a:p>
          </p:txBody>
        </p:sp>
        <p:sp>
          <p:nvSpPr>
            <p:cNvPr id="36" name="TextBox 35"/>
            <p:cNvSpPr txBox="1"/>
            <p:nvPr/>
          </p:nvSpPr>
          <p:spPr>
            <a:xfrm>
              <a:off x="389933" y="4929088"/>
              <a:ext cx="2198289" cy="338554"/>
            </a:xfrm>
            <a:prstGeom prst="rect">
              <a:avLst/>
            </a:prstGeom>
            <a:noFill/>
          </p:spPr>
          <p:txBody>
            <a:bodyPr wrap="square" rtlCol="0">
              <a:spAutoFit/>
            </a:bodyPr>
            <a:lstStyle/>
            <a:p>
              <a:r>
                <a:rPr lang="en-US" sz="1600" b="1" dirty="0" smtClean="0">
                  <a:latin typeface="Times New Roman" panose="02020603050405020304" pitchFamily="18" charset="0"/>
                  <a:cs typeface="Times New Roman" panose="02020603050405020304" pitchFamily="18" charset="0"/>
                </a:rPr>
                <a:t>Cream (dull white) </a:t>
              </a:r>
              <a:r>
                <a:rPr lang="en-US" sz="1600" b="1" dirty="0" err="1" smtClean="0">
                  <a:latin typeface="Times New Roman" panose="02020603050405020304" pitchFamily="18" charset="0"/>
                  <a:cs typeface="Times New Roman" panose="02020603050405020304" pitchFamily="18" charset="0"/>
                </a:rPr>
                <a:t>ppt</a:t>
              </a:r>
              <a:endParaRPr lang="en-US" sz="1600" b="1" dirty="0">
                <a:latin typeface="Times New Roman" panose="02020603050405020304" pitchFamily="18" charset="0"/>
                <a:cs typeface="Times New Roman" panose="02020603050405020304" pitchFamily="18" charset="0"/>
              </a:endParaRPr>
            </a:p>
          </p:txBody>
        </p:sp>
        <p:sp>
          <p:nvSpPr>
            <p:cNvPr id="37" name="TextBox 36"/>
            <p:cNvSpPr txBox="1"/>
            <p:nvPr/>
          </p:nvSpPr>
          <p:spPr>
            <a:xfrm>
              <a:off x="596759" y="5427098"/>
              <a:ext cx="2244463" cy="646331"/>
            </a:xfrm>
            <a:prstGeom prst="rect">
              <a:avLst/>
            </a:prstGeom>
            <a:noFill/>
          </p:spPr>
          <p:txBody>
            <a:bodyPr wrap="square" rtlCol="0">
              <a:spAutoFit/>
            </a:bodyPr>
            <a:lstStyle/>
            <a:p>
              <a:r>
                <a:rPr lang="en-US" dirty="0" smtClean="0">
                  <a:latin typeface="Times New Roman" panose="02020603050405020304" pitchFamily="18" charset="0"/>
                  <a:ea typeface="Calibri" panose="020F0502020204030204" pitchFamily="34" charset="0"/>
                </a:rPr>
                <a:t>Alkaloid </a:t>
              </a:r>
              <a:r>
                <a:rPr lang="en-US" dirty="0">
                  <a:latin typeface="Times New Roman" panose="02020603050405020304" pitchFamily="18" charset="0"/>
                  <a:ea typeface="Calibri" panose="020F0502020204030204" pitchFamily="34" charset="0"/>
                </a:rPr>
                <a:t>is present</a:t>
              </a:r>
              <a:endParaRPr lang="en-US" dirty="0"/>
            </a:p>
            <a:p>
              <a:endParaRPr lang="en-US" dirty="0"/>
            </a:p>
          </p:txBody>
        </p:sp>
        <p:pic>
          <p:nvPicPr>
            <p:cNvPr id="42" name="Picture 41" descr="C:\Users\admin\AppData\Local\Packages\5319275A.WhatsAppDesktop_cv1g1gvanyjgm\TempState\D34AB169B70C9DCD35E62896010CD9FF\WhatsApp Image 2024-09-03 at 11.52.03_2b1c5add.jpg"/>
            <p:cNvPicPr/>
            <p:nvPr/>
          </p:nvPicPr>
          <p:blipFill rotWithShape="1">
            <a:blip r:embed="rId2" cstate="print">
              <a:extLst>
                <a:ext uri="{28A0092B-C50C-407E-A947-70E740481C1C}">
                  <a14:useLocalDpi xmlns:a14="http://schemas.microsoft.com/office/drawing/2010/main" val="0"/>
                </a:ext>
              </a:extLst>
            </a:blip>
            <a:srcRect l="6036" b="19100"/>
            <a:stretch/>
          </p:blipFill>
          <p:spPr bwMode="auto">
            <a:xfrm>
              <a:off x="853569" y="3459472"/>
              <a:ext cx="1271016" cy="1389888"/>
            </a:xfrm>
            <a:prstGeom prst="rect">
              <a:avLst/>
            </a:prstGeom>
            <a:ln w="3810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grpSp>
      <p:grpSp>
        <p:nvGrpSpPr>
          <p:cNvPr id="12" name="Group 11"/>
          <p:cNvGrpSpPr/>
          <p:nvPr/>
        </p:nvGrpSpPr>
        <p:grpSpPr>
          <a:xfrm>
            <a:off x="3093720" y="0"/>
            <a:ext cx="3032760" cy="6858000"/>
            <a:chOff x="3093720" y="0"/>
            <a:chExt cx="3032760" cy="6858000"/>
          </a:xfrm>
        </p:grpSpPr>
        <p:sp>
          <p:nvSpPr>
            <p:cNvPr id="5" name="Rectangle 4"/>
            <p:cNvSpPr/>
            <p:nvPr/>
          </p:nvSpPr>
          <p:spPr>
            <a:xfrm>
              <a:off x="3093720" y="0"/>
              <a:ext cx="3032760" cy="6858000"/>
            </a:xfrm>
            <a:prstGeom prst="rect">
              <a:avLst/>
            </a:prstGeom>
            <a:gradFill flip="none" rotWithShape="1">
              <a:gsLst>
                <a:gs pos="0">
                  <a:srgbClr val="3CB371"/>
                </a:gs>
                <a:gs pos="100000">
                  <a:srgbClr val="9ACD32"/>
                </a:gs>
              </a:gsLst>
              <a:lin ang="10800000" scaled="1"/>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202388" y="1664709"/>
              <a:ext cx="2815424" cy="748923"/>
            </a:xfrm>
            <a:prstGeom prst="rect">
              <a:avLst/>
            </a:prstGeom>
            <a:noFill/>
          </p:spPr>
          <p:txBody>
            <a:bodyPr wrap="square" rtlCol="0">
              <a:spAutoFit/>
            </a:bodyPr>
            <a:lstStyle/>
            <a:p>
              <a:pPr algn="ctr">
                <a:spcAft>
                  <a:spcPts val="800"/>
                </a:spcAft>
                <a:tabLst>
                  <a:tab pos="2598420" algn="l"/>
                </a:tabLst>
              </a:pPr>
              <a:r>
                <a:rPr lang="en-US" b="1" dirty="0">
                  <a:latin typeface="Times New Roman" panose="02020603050405020304" pitchFamily="18" charset="0"/>
                  <a:ea typeface="Calibri" panose="020F0502020204030204" pitchFamily="34" charset="0"/>
                  <a:cs typeface="Times New Roman" panose="02020603050405020304" pitchFamily="18" charset="0"/>
                </a:rPr>
                <a:t>Hager’s test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ctr">
                <a:spcAft>
                  <a:spcPts val="800"/>
                </a:spcAft>
                <a:tabLst>
                  <a:tab pos="2598420" algn="l"/>
                </a:tabLst>
              </a:pPr>
              <a:r>
                <a:rPr lang="en-US" dirty="0">
                  <a:latin typeface="Times New Roman" panose="02020603050405020304" pitchFamily="18" charset="0"/>
                  <a:ea typeface="Calibri" panose="020F0502020204030204" pitchFamily="34" charset="0"/>
                  <a:cs typeface="Times New Roman" panose="02020603050405020304" pitchFamily="18" charset="0"/>
                </a:rPr>
                <a:t>Sample + Hager’s reagent</a:t>
              </a:r>
              <a:endParaRPr lang="en-US" dirty="0"/>
            </a:p>
          </p:txBody>
        </p:sp>
        <p:sp>
          <p:nvSpPr>
            <p:cNvPr id="38" name="TextBox 37"/>
            <p:cNvSpPr txBox="1"/>
            <p:nvPr/>
          </p:nvSpPr>
          <p:spPr>
            <a:xfrm>
              <a:off x="3482275" y="4929088"/>
              <a:ext cx="2198289" cy="338554"/>
            </a:xfrm>
            <a:prstGeom prst="rect">
              <a:avLst/>
            </a:prstGeom>
            <a:noFill/>
          </p:spPr>
          <p:txBody>
            <a:bodyPr wrap="square" rtlCol="0">
              <a:spAutoFit/>
            </a:bodyPr>
            <a:lstStyle/>
            <a:p>
              <a:pPr lvl="0" algn="ctr">
                <a:spcAft>
                  <a:spcPts val="800"/>
                </a:spcAft>
                <a:tabLst>
                  <a:tab pos="2598420" algn="l"/>
                </a:tabLst>
              </a:pPr>
              <a:r>
                <a:rPr lang="en-US" sz="1600" b="1" dirty="0">
                  <a:solidFill>
                    <a:prstClr val="black"/>
                  </a:solidFill>
                  <a:latin typeface="Times New Roman" panose="02020603050405020304" pitchFamily="18" charset="0"/>
                  <a:ea typeface="Calibri" panose="020F0502020204030204" pitchFamily="34" charset="0"/>
                </a:rPr>
                <a:t>Y</a:t>
              </a:r>
              <a:r>
                <a:rPr lang="en-US" sz="1600" b="1" dirty="0" smtClean="0">
                  <a:solidFill>
                    <a:prstClr val="black"/>
                  </a:solidFill>
                  <a:latin typeface="Times New Roman" panose="02020603050405020304" pitchFamily="18" charset="0"/>
                  <a:ea typeface="Calibri" panose="020F0502020204030204" pitchFamily="34" charset="0"/>
                </a:rPr>
                <a:t>ellow color</a:t>
              </a:r>
              <a:endParaRPr lang="en-US" dirty="0"/>
            </a:p>
          </p:txBody>
        </p:sp>
        <p:sp>
          <p:nvSpPr>
            <p:cNvPr id="39" name="TextBox 38"/>
            <p:cNvSpPr txBox="1"/>
            <p:nvPr/>
          </p:nvSpPr>
          <p:spPr>
            <a:xfrm>
              <a:off x="3600117" y="5427098"/>
              <a:ext cx="2244463" cy="923330"/>
            </a:xfrm>
            <a:prstGeom prst="rect">
              <a:avLst/>
            </a:prstGeom>
            <a:noFill/>
          </p:spPr>
          <p:txBody>
            <a:bodyPr wrap="square" rtlCol="0">
              <a:spAutoFit/>
            </a:bodyPr>
            <a:lstStyle/>
            <a:p>
              <a:r>
                <a:rPr lang="en-US" dirty="0" smtClean="0">
                  <a:latin typeface="Times New Roman" panose="02020603050405020304" pitchFamily="18" charset="0"/>
                  <a:ea typeface="Calibri" panose="020F0502020204030204" pitchFamily="34" charset="0"/>
                </a:rPr>
                <a:t>Alkaloid </a:t>
              </a:r>
              <a:r>
                <a:rPr lang="en-US" dirty="0">
                  <a:latin typeface="Times New Roman" panose="02020603050405020304" pitchFamily="18" charset="0"/>
                  <a:ea typeface="Calibri" panose="020F0502020204030204" pitchFamily="34" charset="0"/>
                </a:rPr>
                <a:t>is present</a:t>
              </a:r>
              <a:endParaRPr lang="en-US" dirty="0"/>
            </a:p>
            <a:p>
              <a:endParaRPr lang="en-US" dirty="0"/>
            </a:p>
            <a:p>
              <a:endParaRPr lang="en-US" dirty="0"/>
            </a:p>
          </p:txBody>
        </p:sp>
        <p:pic>
          <p:nvPicPr>
            <p:cNvPr id="54" name="Picture 53" descr="C:\Users\admin\AppData\Local\Packages\5319275A.WhatsAppDesktop_cv1g1gvanyjgm\TempState\BCA82E41EE7B0833588399B1FCD177C7\WhatsApp Image 2024-09-03 at 11.53.00_1702b127.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45911" y="3459472"/>
              <a:ext cx="1271016" cy="13898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grpSp>
        <p:nvGrpSpPr>
          <p:cNvPr id="11" name="Group 10"/>
          <p:cNvGrpSpPr/>
          <p:nvPr/>
        </p:nvGrpSpPr>
        <p:grpSpPr>
          <a:xfrm>
            <a:off x="6069118" y="0"/>
            <a:ext cx="3032760" cy="6858000"/>
            <a:chOff x="6069118" y="0"/>
            <a:chExt cx="3032760" cy="6858000"/>
          </a:xfrm>
        </p:grpSpPr>
        <p:sp>
          <p:nvSpPr>
            <p:cNvPr id="6" name="Rectangle 5"/>
            <p:cNvSpPr/>
            <p:nvPr/>
          </p:nvSpPr>
          <p:spPr>
            <a:xfrm>
              <a:off x="6069118" y="0"/>
              <a:ext cx="3032760" cy="6858000"/>
            </a:xfrm>
            <a:prstGeom prst="rect">
              <a:avLst/>
            </a:prstGeom>
            <a:gradFill flip="none" rotWithShape="1">
              <a:gsLst>
                <a:gs pos="0">
                  <a:srgbClr val="9ACD32"/>
                </a:gs>
                <a:gs pos="100000">
                  <a:srgbClr val="F0FFF0"/>
                </a:gs>
              </a:gsLst>
              <a:lin ang="10800000" scaled="1"/>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152839" y="953083"/>
              <a:ext cx="2815424" cy="1959511"/>
            </a:xfrm>
            <a:prstGeom prst="rect">
              <a:avLst/>
            </a:prstGeom>
            <a:noFill/>
          </p:spPr>
          <p:txBody>
            <a:bodyPr wrap="square" rtlCol="0">
              <a:spAutoFit/>
            </a:bodyPr>
            <a:lstStyle/>
            <a:p>
              <a:pPr lvl="0" algn="ctr">
                <a:spcAft>
                  <a:spcPts val="800"/>
                </a:spcAft>
                <a:tabLst>
                  <a:tab pos="2598420" algn="l"/>
                </a:tabLst>
              </a:pPr>
              <a:r>
                <a:rPr lang="en-US" b="1" u="sng"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Test for Steroids and </a:t>
              </a:r>
              <a:r>
                <a:rPr lang="en-US" b="1" u="sng"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Terpenoids</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gn="ctr">
                <a:spcAft>
                  <a:spcPts val="800"/>
                </a:spcAft>
                <a:tabLst>
                  <a:tab pos="2598420" algn="l"/>
                </a:tabLst>
              </a:pPr>
              <a:r>
                <a:rPr lang="en-US" b="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Salkowski</a:t>
              </a:r>
              <a:r>
                <a:rPr lang="en-US"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test</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gn="ctr"/>
              <a:r>
                <a:rPr lang="en-US" dirty="0">
                  <a:solidFill>
                    <a:prstClr val="black"/>
                  </a:solidFill>
                  <a:latin typeface="Times New Roman" panose="02020603050405020304" pitchFamily="18" charset="0"/>
                  <a:ea typeface="Calibri" panose="020F0502020204030204" pitchFamily="34" charset="0"/>
                </a:rPr>
                <a:t>Sample + chloroform + conc.H</a:t>
              </a:r>
              <a:r>
                <a:rPr lang="en-US" baseline="-25000" dirty="0">
                  <a:solidFill>
                    <a:prstClr val="black"/>
                  </a:solidFill>
                  <a:latin typeface="Times New Roman" panose="02020603050405020304" pitchFamily="18" charset="0"/>
                  <a:ea typeface="Calibri" panose="020F0502020204030204" pitchFamily="34" charset="0"/>
                </a:rPr>
                <a:t>2</a:t>
              </a:r>
              <a:r>
                <a:rPr lang="en-US" dirty="0">
                  <a:solidFill>
                    <a:prstClr val="black"/>
                  </a:solidFill>
                  <a:latin typeface="Times New Roman" panose="02020603050405020304" pitchFamily="18" charset="0"/>
                  <a:ea typeface="Calibri" panose="020F0502020204030204" pitchFamily="34" charset="0"/>
                </a:rPr>
                <a:t>SO</a:t>
              </a:r>
              <a:r>
                <a:rPr lang="en-US" baseline="-25000" dirty="0">
                  <a:solidFill>
                    <a:prstClr val="black"/>
                  </a:solidFill>
                  <a:latin typeface="Times New Roman" panose="02020603050405020304" pitchFamily="18" charset="0"/>
                  <a:ea typeface="Calibri" panose="020F0502020204030204" pitchFamily="34" charset="0"/>
                </a:rPr>
                <a:t>4 </a:t>
              </a:r>
              <a:r>
                <a:rPr lang="en-US" dirty="0">
                  <a:solidFill>
                    <a:prstClr val="black"/>
                  </a:solidFill>
                  <a:latin typeface="Times New Roman" panose="02020603050405020304" pitchFamily="18" charset="0"/>
                  <a:ea typeface="Calibri" panose="020F0502020204030204" pitchFamily="34" charset="0"/>
                </a:rPr>
                <a:t>and shake well</a:t>
              </a:r>
              <a:endParaRPr lang="en-US" dirty="0">
                <a:solidFill>
                  <a:prstClr val="black"/>
                </a:solidFill>
              </a:endParaRPr>
            </a:p>
            <a:p>
              <a:pPr algn="ctr">
                <a:spcAft>
                  <a:spcPts val="800"/>
                </a:spcAft>
                <a:tabLst>
                  <a:tab pos="2598420" algn="l"/>
                </a:tabLst>
              </a:pPr>
              <a:endParaRPr lang="en-US" dirty="0"/>
            </a:p>
          </p:txBody>
        </p:sp>
        <p:sp>
          <p:nvSpPr>
            <p:cNvPr id="33" name="TextBox 32"/>
            <p:cNvSpPr txBox="1"/>
            <p:nvPr/>
          </p:nvSpPr>
          <p:spPr>
            <a:xfrm>
              <a:off x="6469024" y="4929088"/>
              <a:ext cx="2286000" cy="615553"/>
            </a:xfrm>
            <a:prstGeom prst="rect">
              <a:avLst/>
            </a:prstGeom>
            <a:noFill/>
          </p:spPr>
          <p:txBody>
            <a:bodyPr wrap="square" rtlCol="0">
              <a:spAutoFit/>
            </a:bodyPr>
            <a:lstStyle/>
            <a:p>
              <a:pPr algn="ctr"/>
              <a:r>
                <a:rPr lang="en-US" sz="1600" b="1" dirty="0" smtClean="0">
                  <a:latin typeface="Times New Roman" panose="02020603050405020304" pitchFamily="18" charset="0"/>
                  <a:ea typeface="Calibri" panose="020F0502020204030204" pitchFamily="34" charset="0"/>
                </a:rPr>
                <a:t>Reddish </a:t>
              </a:r>
              <a:r>
                <a:rPr lang="en-US" sz="1600" b="1" dirty="0">
                  <a:latin typeface="Times New Roman" panose="02020603050405020304" pitchFamily="18" charset="0"/>
                  <a:ea typeface="Calibri" panose="020F0502020204030204" pitchFamily="34" charset="0"/>
                </a:rPr>
                <a:t>color</a:t>
              </a:r>
              <a:endParaRPr lang="en-US" sz="1600" b="1" dirty="0" smtClean="0">
                <a:latin typeface="Times New Roman" panose="02020603050405020304" pitchFamily="18" charset="0"/>
                <a:ea typeface="Calibri" panose="020F0502020204030204" pitchFamily="34" charset="0"/>
              </a:endParaRPr>
            </a:p>
            <a:p>
              <a:pPr algn="ctr"/>
              <a:endParaRPr lang="en-US" dirty="0" smtClean="0">
                <a:latin typeface="Times New Roman" panose="02020603050405020304" pitchFamily="18" charset="0"/>
                <a:ea typeface="Calibri" panose="020F0502020204030204" pitchFamily="34" charset="0"/>
              </a:endParaRPr>
            </a:p>
          </p:txBody>
        </p:sp>
        <p:sp>
          <p:nvSpPr>
            <p:cNvPr id="40" name="TextBox 39"/>
            <p:cNvSpPr txBox="1"/>
            <p:nvPr/>
          </p:nvSpPr>
          <p:spPr>
            <a:xfrm>
              <a:off x="6761419" y="5433558"/>
              <a:ext cx="2244463" cy="369332"/>
            </a:xfrm>
            <a:prstGeom prst="rect">
              <a:avLst/>
            </a:prstGeom>
            <a:noFill/>
          </p:spPr>
          <p:txBody>
            <a:bodyPr wrap="square" rtlCol="0">
              <a:spAutoFit/>
            </a:bodyPr>
            <a:lstStyle/>
            <a:p>
              <a:r>
                <a:rPr lang="en-US" dirty="0" smtClean="0">
                  <a:latin typeface="Times New Roman" panose="02020603050405020304" pitchFamily="18" charset="0"/>
                  <a:ea typeface="Calibri" panose="020F0502020204030204" pitchFamily="34" charset="0"/>
                </a:rPr>
                <a:t>Steroid </a:t>
              </a:r>
              <a:r>
                <a:rPr lang="en-US" dirty="0">
                  <a:latin typeface="Times New Roman" panose="02020603050405020304" pitchFamily="18" charset="0"/>
                  <a:ea typeface="Calibri" panose="020F0502020204030204" pitchFamily="34" charset="0"/>
                </a:rPr>
                <a:t>is present</a:t>
              </a:r>
              <a:endParaRPr lang="en-US" dirty="0"/>
            </a:p>
          </p:txBody>
        </p:sp>
        <p:pic>
          <p:nvPicPr>
            <p:cNvPr id="55" name="Picture 54" descr="C:\Users\admin\AppData\Local\Packages\5319275A.WhatsAppDesktop_cv1g1gvanyjgm\TempState\00EC53C4682D36F5C4359F4AE7BD7BA1\WhatsApp Image 2024-09-03 at 11.53.13_30a096bc.jpg"/>
            <p:cNvPicPr/>
            <p:nvPr/>
          </p:nvPicPr>
          <p:blipFill rotWithShape="1">
            <a:blip r:embed="rId4" cstate="print">
              <a:extLst>
                <a:ext uri="{28A0092B-C50C-407E-A947-70E740481C1C}">
                  <a14:useLocalDpi xmlns:a14="http://schemas.microsoft.com/office/drawing/2010/main" val="0"/>
                </a:ext>
              </a:extLst>
            </a:blip>
            <a:srcRect r="23340" b="17228"/>
            <a:stretch/>
          </p:blipFill>
          <p:spPr bwMode="auto">
            <a:xfrm>
              <a:off x="6925043" y="3478132"/>
              <a:ext cx="1271016" cy="13898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grpSp>
        <p:nvGrpSpPr>
          <p:cNvPr id="14" name="Group 13"/>
          <p:cNvGrpSpPr/>
          <p:nvPr/>
        </p:nvGrpSpPr>
        <p:grpSpPr>
          <a:xfrm>
            <a:off x="9159240" y="0"/>
            <a:ext cx="3032760" cy="6858000"/>
            <a:chOff x="9159240" y="0"/>
            <a:chExt cx="3032760" cy="6858000"/>
          </a:xfrm>
        </p:grpSpPr>
        <p:sp>
          <p:nvSpPr>
            <p:cNvPr id="7" name="Rectangle 6"/>
            <p:cNvSpPr/>
            <p:nvPr/>
          </p:nvSpPr>
          <p:spPr>
            <a:xfrm>
              <a:off x="9159240" y="0"/>
              <a:ext cx="3032760" cy="6858000"/>
            </a:xfrm>
            <a:prstGeom prst="rect">
              <a:avLst/>
            </a:prstGeom>
            <a:gradFill flip="none" rotWithShape="1">
              <a:gsLst>
                <a:gs pos="0">
                  <a:srgbClr val="F0FFF0"/>
                </a:gs>
                <a:gs pos="100000">
                  <a:srgbClr val="ADFF2F"/>
                </a:gs>
              </a:gsLst>
              <a:lin ang="0" scaled="1"/>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p:cNvSpPr txBox="1"/>
            <p:nvPr/>
          </p:nvSpPr>
          <p:spPr>
            <a:xfrm>
              <a:off x="9220778" y="940834"/>
              <a:ext cx="2815424" cy="2518638"/>
            </a:xfrm>
            <a:prstGeom prst="rect">
              <a:avLst/>
            </a:prstGeom>
            <a:noFill/>
          </p:spPr>
          <p:txBody>
            <a:bodyPr wrap="square" rtlCol="0">
              <a:spAutoFit/>
            </a:bodyPr>
            <a:lstStyle/>
            <a:p>
              <a:pPr lvl="0" algn="ctr">
                <a:spcAft>
                  <a:spcPts val="800"/>
                </a:spcAft>
                <a:tabLst>
                  <a:tab pos="2598420" algn="l"/>
                </a:tabLst>
              </a:pPr>
              <a:r>
                <a:rPr lang="en-US" b="1" u="sng"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Test for Proteins and Amino acids</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gn="ctr">
                <a:spcAft>
                  <a:spcPts val="800"/>
                </a:spcAft>
                <a:tabLst>
                  <a:tab pos="2598420" algn="l"/>
                </a:tabLst>
              </a:pPr>
              <a:r>
                <a:rPr lang="en-US"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Biuret test</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gn="ctr">
                <a:spcAft>
                  <a:spcPts val="800"/>
                </a:spcAft>
                <a:tabLst>
                  <a:tab pos="2598420" algn="l"/>
                </a:tabLst>
              </a:pPr>
              <a:r>
                <a:rPr lang="en-US"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Sample + 4% </a:t>
              </a:r>
              <a:r>
                <a:rPr lang="en-US"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NaOH</a:t>
              </a:r>
              <a:r>
                <a:rPr lang="en-US"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 few drops 1% Cu</a:t>
              </a:r>
              <a:r>
                <a:rPr lang="en-US" baseline="-250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2</a:t>
              </a:r>
              <a:r>
                <a:rPr lang="en-US"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SO</a:t>
              </a:r>
              <a:r>
                <a:rPr lang="en-US" baseline="-250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4 </a:t>
              </a:r>
              <a:r>
                <a:rPr lang="en-US"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solution</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lgn="ctr">
                <a:spcBef>
                  <a:spcPts val="600"/>
                </a:spcBef>
                <a:spcAft>
                  <a:spcPts val="800"/>
                </a:spcAft>
              </a:pPr>
              <a:endParaRPr lang="en-US" dirty="0">
                <a:solidFill>
                  <a:prstClr val="black"/>
                </a:solidFill>
              </a:endParaRPr>
            </a:p>
            <a:p>
              <a:pPr algn="ctr">
                <a:spcAft>
                  <a:spcPts val="800"/>
                </a:spcAft>
                <a:tabLst>
                  <a:tab pos="2598420" algn="l"/>
                </a:tabLst>
              </a:pPr>
              <a:endParaRPr lang="en-US" dirty="0"/>
            </a:p>
          </p:txBody>
        </p:sp>
        <p:sp>
          <p:nvSpPr>
            <p:cNvPr id="34" name="TextBox 33"/>
            <p:cNvSpPr txBox="1"/>
            <p:nvPr/>
          </p:nvSpPr>
          <p:spPr>
            <a:xfrm>
              <a:off x="9485490" y="4938306"/>
              <a:ext cx="2286000" cy="615553"/>
            </a:xfrm>
            <a:prstGeom prst="rect">
              <a:avLst/>
            </a:prstGeom>
            <a:noFill/>
          </p:spPr>
          <p:txBody>
            <a:bodyPr wrap="square" rtlCol="0">
              <a:spAutoFit/>
            </a:bodyPr>
            <a:lstStyle/>
            <a:p>
              <a:pPr algn="ctr"/>
              <a:r>
                <a:rPr lang="en-US" sz="1600" b="1" dirty="0" err="1" smtClean="0">
                  <a:latin typeface="Times New Roman" panose="02020603050405020304" pitchFamily="18" charset="0"/>
                  <a:ea typeface="Calibri" panose="020F0502020204030204" pitchFamily="34" charset="0"/>
                </a:rPr>
                <a:t>Voilet</a:t>
              </a:r>
              <a:r>
                <a:rPr lang="en-US" sz="1600" b="1" dirty="0" smtClean="0">
                  <a:latin typeface="Times New Roman" panose="02020603050405020304" pitchFamily="18" charset="0"/>
                  <a:ea typeface="Calibri" panose="020F0502020204030204" pitchFamily="34" charset="0"/>
                </a:rPr>
                <a:t> </a:t>
              </a:r>
              <a:r>
                <a:rPr lang="en-US" sz="1600" b="1" dirty="0">
                  <a:latin typeface="Times New Roman" panose="02020603050405020304" pitchFamily="18" charset="0"/>
                  <a:ea typeface="Calibri" panose="020F0502020204030204" pitchFamily="34" charset="0"/>
                </a:rPr>
                <a:t>red </a:t>
              </a:r>
              <a:endParaRPr lang="en-US" sz="1600" b="1" dirty="0" smtClean="0">
                <a:latin typeface="Times New Roman" panose="02020603050405020304" pitchFamily="18" charset="0"/>
                <a:ea typeface="Calibri" panose="020F0502020204030204" pitchFamily="34" charset="0"/>
              </a:endParaRPr>
            </a:p>
            <a:p>
              <a:pPr algn="ctr"/>
              <a:endParaRPr lang="en-US" dirty="0">
                <a:latin typeface="Times New Roman" panose="02020603050405020304" pitchFamily="18" charset="0"/>
                <a:ea typeface="Calibri" panose="020F0502020204030204" pitchFamily="34" charset="0"/>
              </a:endParaRPr>
            </a:p>
          </p:txBody>
        </p:sp>
        <p:sp>
          <p:nvSpPr>
            <p:cNvPr id="41" name="TextBox 40"/>
            <p:cNvSpPr txBox="1"/>
            <p:nvPr/>
          </p:nvSpPr>
          <p:spPr>
            <a:xfrm>
              <a:off x="9737282" y="5433558"/>
              <a:ext cx="2244463" cy="369332"/>
            </a:xfrm>
            <a:prstGeom prst="rect">
              <a:avLst/>
            </a:prstGeom>
            <a:noFill/>
          </p:spPr>
          <p:txBody>
            <a:bodyPr wrap="square" rtlCol="0">
              <a:spAutoFit/>
            </a:bodyPr>
            <a:lstStyle/>
            <a:p>
              <a:r>
                <a:rPr lang="en-US" dirty="0" err="1" smtClean="0">
                  <a:latin typeface="Times New Roman" panose="02020603050405020304" pitchFamily="18" charset="0"/>
                  <a:ea typeface="Calibri" panose="020F0502020204030204" pitchFamily="34" charset="0"/>
                </a:rPr>
                <a:t>Protien</a:t>
              </a:r>
              <a:r>
                <a:rPr lang="en-US" dirty="0" smtClean="0">
                  <a:latin typeface="Times New Roman" panose="02020603050405020304" pitchFamily="18" charset="0"/>
                  <a:ea typeface="Calibri" panose="020F0502020204030204" pitchFamily="34" charset="0"/>
                </a:rPr>
                <a:t> </a:t>
              </a:r>
              <a:r>
                <a:rPr lang="en-US" dirty="0">
                  <a:latin typeface="Times New Roman" panose="02020603050405020304" pitchFamily="18" charset="0"/>
                  <a:ea typeface="Calibri" panose="020F0502020204030204" pitchFamily="34" charset="0"/>
                </a:rPr>
                <a:t>is present</a:t>
              </a:r>
              <a:endParaRPr lang="en-US" dirty="0"/>
            </a:p>
          </p:txBody>
        </p:sp>
        <p:pic>
          <p:nvPicPr>
            <p:cNvPr id="56" name="Picture 55" descr="C:\Users\admin\AppData\Local\Packages\5319275A.WhatsAppDesktop_cv1g1gvanyjgm\TempState\FFD52F3C7E12435A724A8F30FDDADD9C\WhatsApp Image 2024-09-03 at 11.51.33_5f900288.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57803" y="3492956"/>
              <a:ext cx="1271016" cy="13898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197442857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0-#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8"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750" fill="hold"/>
                                        <p:tgtEl>
                                          <p:spTgt spid="12"/>
                                        </p:tgtEl>
                                        <p:attrNameLst>
                                          <p:attrName>ppt_x</p:attrName>
                                        </p:attrNameLst>
                                      </p:cBhvr>
                                      <p:tavLst>
                                        <p:tav tm="0">
                                          <p:val>
                                            <p:strVal val="0-#ppt_w/2"/>
                                          </p:val>
                                        </p:tav>
                                        <p:tav tm="100000">
                                          <p:val>
                                            <p:strVal val="#ppt_x"/>
                                          </p:val>
                                        </p:tav>
                                      </p:tavLst>
                                    </p:anim>
                                    <p:anim calcmode="lin" valueType="num">
                                      <p:cBhvr additive="base">
                                        <p:cTn id="13" dur="75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 presetClass="entr" presetSubtype="8"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750" fill="hold"/>
                                        <p:tgtEl>
                                          <p:spTgt spid="11"/>
                                        </p:tgtEl>
                                        <p:attrNameLst>
                                          <p:attrName>ppt_x</p:attrName>
                                        </p:attrNameLst>
                                      </p:cBhvr>
                                      <p:tavLst>
                                        <p:tav tm="0">
                                          <p:val>
                                            <p:strVal val="0-#ppt_w/2"/>
                                          </p:val>
                                        </p:tav>
                                        <p:tav tm="100000">
                                          <p:val>
                                            <p:strVal val="#ppt_x"/>
                                          </p:val>
                                        </p:tav>
                                      </p:tavLst>
                                    </p:anim>
                                    <p:anim calcmode="lin" valueType="num">
                                      <p:cBhvr additive="base">
                                        <p:cTn id="18" dur="750" fill="hold"/>
                                        <p:tgtEl>
                                          <p:spTgt spid="11"/>
                                        </p:tgtEl>
                                        <p:attrNameLst>
                                          <p:attrName>ppt_y</p:attrName>
                                        </p:attrNameLst>
                                      </p:cBhvr>
                                      <p:tavLst>
                                        <p:tav tm="0">
                                          <p:val>
                                            <p:strVal val="#ppt_y"/>
                                          </p:val>
                                        </p:tav>
                                        <p:tav tm="100000">
                                          <p:val>
                                            <p:strVal val="#ppt_y"/>
                                          </p:val>
                                        </p:tav>
                                      </p:tavLst>
                                    </p:anim>
                                  </p:childTnLst>
                                </p:cTn>
                              </p:par>
                            </p:childTnLst>
                          </p:cTn>
                        </p:par>
                        <p:par>
                          <p:cTn id="19" fill="hold">
                            <p:stCondLst>
                              <p:cond delay="2250"/>
                            </p:stCondLst>
                            <p:childTnLst>
                              <p:par>
                                <p:cTn id="20" presetID="2" presetClass="entr" presetSubtype="8"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750" fill="hold"/>
                                        <p:tgtEl>
                                          <p:spTgt spid="14"/>
                                        </p:tgtEl>
                                        <p:attrNameLst>
                                          <p:attrName>ppt_x</p:attrName>
                                        </p:attrNameLst>
                                      </p:cBhvr>
                                      <p:tavLst>
                                        <p:tav tm="0">
                                          <p:val>
                                            <p:strVal val="0-#ppt_w/2"/>
                                          </p:val>
                                        </p:tav>
                                        <p:tav tm="100000">
                                          <p:val>
                                            <p:strVal val="#ppt_x"/>
                                          </p:val>
                                        </p:tav>
                                      </p:tavLst>
                                    </p:anim>
                                    <p:anim calcmode="lin" valueType="num">
                                      <p:cBhvr additive="base">
                                        <p:cTn id="23"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5000">
              <a:srgbClr val="9ACD32"/>
            </a:gs>
            <a:gs pos="1000">
              <a:srgbClr val="228B22"/>
            </a:gs>
            <a:gs pos="100000">
              <a:srgbClr val="F0FFF0"/>
            </a:gs>
          </a:gsLst>
          <a:lin ang="2700000" scaled="1"/>
          <a:tileRect/>
        </a:gradFill>
        <a:effectLst/>
      </p:bgPr>
    </p:bg>
    <p:spTree>
      <p:nvGrpSpPr>
        <p:cNvPr id="1" name=""/>
        <p:cNvGrpSpPr/>
        <p:nvPr/>
      </p:nvGrpSpPr>
      <p:grpSpPr>
        <a:xfrm>
          <a:off x="0" y="0"/>
          <a:ext cx="0" cy="0"/>
          <a:chOff x="0" y="0"/>
          <a:chExt cx="0" cy="0"/>
        </a:xfrm>
      </p:grpSpPr>
      <p:grpSp>
        <p:nvGrpSpPr>
          <p:cNvPr id="2" name="Group 1"/>
          <p:cNvGrpSpPr/>
          <p:nvPr/>
        </p:nvGrpSpPr>
        <p:grpSpPr>
          <a:xfrm>
            <a:off x="0" y="0"/>
            <a:ext cx="3093720" cy="6858000"/>
            <a:chOff x="0" y="0"/>
            <a:chExt cx="3093720" cy="6858000"/>
          </a:xfrm>
        </p:grpSpPr>
        <p:sp>
          <p:nvSpPr>
            <p:cNvPr id="9" name="Rectangle 8"/>
            <p:cNvSpPr/>
            <p:nvPr/>
          </p:nvSpPr>
          <p:spPr>
            <a:xfrm>
              <a:off x="0" y="0"/>
              <a:ext cx="3093720" cy="6858000"/>
            </a:xfrm>
            <a:prstGeom prst="rect">
              <a:avLst/>
            </a:prstGeom>
            <a:gradFill flip="none" rotWithShape="1">
              <a:gsLst>
                <a:gs pos="0">
                  <a:srgbClr val="228B22"/>
                </a:gs>
                <a:gs pos="100000">
                  <a:srgbClr val="3CB371"/>
                </a:gs>
              </a:gsLst>
              <a:lin ang="10800000" scaled="1"/>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39148" y="710218"/>
              <a:ext cx="2815424" cy="1754326"/>
            </a:xfrm>
            <a:prstGeom prst="rect">
              <a:avLst/>
            </a:prstGeom>
            <a:noFill/>
          </p:spPr>
          <p:txBody>
            <a:bodyPr wrap="square" rtlCol="0">
              <a:spAutoFit/>
            </a:bodyPr>
            <a:lstStyle/>
            <a:p>
              <a:pPr algn="ctr">
                <a:spcAft>
                  <a:spcPts val="800"/>
                </a:spcAft>
                <a:tabLst>
                  <a:tab pos="2598420" algn="l"/>
                </a:tabLst>
              </a:pPr>
              <a:r>
                <a:rPr lang="en-US" b="1" u="sng" dirty="0">
                  <a:latin typeface="Times New Roman" panose="02020603050405020304" pitchFamily="18" charset="0"/>
                  <a:ea typeface="Calibri" panose="020F0502020204030204" pitchFamily="34" charset="0"/>
                  <a:cs typeface="Times New Roman" panose="02020603050405020304" pitchFamily="18" charset="0"/>
                </a:rPr>
                <a:t>Test for tannins and Phenolic </a:t>
              </a:r>
              <a:r>
                <a:rPr lang="en-US" b="1" u="sng" dirty="0" smtClean="0">
                  <a:latin typeface="Times New Roman" panose="02020603050405020304" pitchFamily="18" charset="0"/>
                  <a:ea typeface="Calibri" panose="020F0502020204030204" pitchFamily="34" charset="0"/>
                  <a:cs typeface="Times New Roman" panose="02020603050405020304" pitchFamily="18" charset="0"/>
                </a:rPr>
                <a:t>compounds</a:t>
              </a:r>
            </a:p>
            <a:p>
              <a:pPr algn="ctr">
                <a:spcAft>
                  <a:spcPts val="800"/>
                </a:spcAft>
                <a:tabLst>
                  <a:tab pos="2598420" algn="l"/>
                </a:tabLs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ctr">
                <a:spcAft>
                  <a:spcPts val="800"/>
                </a:spcAft>
                <a:tabLst>
                  <a:tab pos="2598420" algn="l"/>
                </a:tabLst>
              </a:pPr>
              <a:r>
                <a:rPr lang="en-US" b="1" dirty="0">
                  <a:latin typeface="Times New Roman" panose="02020603050405020304" pitchFamily="18" charset="0"/>
                  <a:ea typeface="Calibri" panose="020F0502020204030204" pitchFamily="34" charset="0"/>
                  <a:cs typeface="Times New Roman" panose="02020603050405020304" pitchFamily="18" charset="0"/>
                </a:rPr>
                <a:t>Ferric chloride test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ctr"/>
              <a:r>
                <a:rPr lang="en-US" dirty="0">
                  <a:latin typeface="Times New Roman" panose="02020603050405020304" pitchFamily="18" charset="0"/>
                  <a:ea typeface="Calibri" panose="020F0502020204030204" pitchFamily="34" charset="0"/>
                </a:rPr>
                <a:t>Sample + 10% Fe</a:t>
              </a:r>
              <a:r>
                <a:rPr lang="en-US" baseline="-25000" dirty="0">
                  <a:latin typeface="Times New Roman" panose="02020603050405020304" pitchFamily="18" charset="0"/>
                  <a:ea typeface="Calibri" panose="020F0502020204030204" pitchFamily="34" charset="0"/>
                </a:rPr>
                <a:t>2</a:t>
              </a:r>
              <a:r>
                <a:rPr lang="en-US" dirty="0">
                  <a:latin typeface="Times New Roman" panose="02020603050405020304" pitchFamily="18" charset="0"/>
                  <a:ea typeface="Calibri" panose="020F0502020204030204" pitchFamily="34" charset="0"/>
                </a:rPr>
                <a:t>Cl</a:t>
              </a:r>
              <a:r>
                <a:rPr lang="en-US" baseline="-25000" dirty="0">
                  <a:latin typeface="Times New Roman" panose="02020603050405020304" pitchFamily="18" charset="0"/>
                  <a:ea typeface="Calibri" panose="020F0502020204030204" pitchFamily="34" charset="0"/>
                </a:rPr>
                <a:t>3</a:t>
              </a:r>
              <a:endParaRPr lang="en-US" dirty="0"/>
            </a:p>
          </p:txBody>
        </p:sp>
        <p:sp>
          <p:nvSpPr>
            <p:cNvPr id="21" name="TextBox 20"/>
            <p:cNvSpPr txBox="1"/>
            <p:nvPr/>
          </p:nvSpPr>
          <p:spPr>
            <a:xfrm>
              <a:off x="478196" y="4929088"/>
              <a:ext cx="2198289" cy="338554"/>
            </a:xfrm>
            <a:prstGeom prst="rect">
              <a:avLst/>
            </a:prstGeom>
            <a:noFill/>
          </p:spPr>
          <p:txBody>
            <a:bodyPr wrap="square" rtlCol="0">
              <a:spAutoFit/>
            </a:bodyPr>
            <a:lstStyle/>
            <a:p>
              <a:r>
                <a:rPr lang="en-US" sz="1600" b="1" dirty="0" smtClean="0">
                  <a:latin typeface="Times New Roman" panose="02020603050405020304" pitchFamily="18" charset="0"/>
                  <a:ea typeface="Calibri" panose="020F0502020204030204" pitchFamily="34" charset="0"/>
                </a:rPr>
                <a:t>Blue </a:t>
              </a:r>
              <a:r>
                <a:rPr lang="en-US" sz="1600" b="1" dirty="0">
                  <a:latin typeface="Times New Roman" panose="02020603050405020304" pitchFamily="18" charset="0"/>
                  <a:ea typeface="Calibri" panose="020F0502020204030204" pitchFamily="34" charset="0"/>
                </a:rPr>
                <a:t>or green color</a:t>
              </a:r>
              <a:endParaRPr lang="en-US" sz="1600" b="1" dirty="0">
                <a:latin typeface="Times New Roman" panose="02020603050405020304" pitchFamily="18" charset="0"/>
                <a:cs typeface="Times New Roman" panose="02020603050405020304" pitchFamily="18" charset="0"/>
              </a:endParaRPr>
            </a:p>
          </p:txBody>
        </p:sp>
        <p:sp>
          <p:nvSpPr>
            <p:cNvPr id="24" name="TextBox 23"/>
            <p:cNvSpPr txBox="1"/>
            <p:nvPr/>
          </p:nvSpPr>
          <p:spPr>
            <a:xfrm>
              <a:off x="349981" y="5541424"/>
              <a:ext cx="2244463" cy="1200329"/>
            </a:xfrm>
            <a:prstGeom prst="rect">
              <a:avLst/>
            </a:prstGeom>
            <a:noFill/>
          </p:spPr>
          <p:txBody>
            <a:bodyPr wrap="square" rtlCol="0">
              <a:spAutoFit/>
            </a:bodyPr>
            <a:lstStyle/>
            <a:p>
              <a:pPr lvl="0" algn="ctr"/>
              <a:r>
                <a:rPr lang="en-US" dirty="0" smtClean="0">
                  <a:solidFill>
                    <a:prstClr val="black"/>
                  </a:solidFill>
                  <a:latin typeface="Times New Roman" panose="02020603050405020304" pitchFamily="18" charset="0"/>
                  <a:ea typeface="Calibri" panose="020F0502020204030204" pitchFamily="34" charset="0"/>
                </a:rPr>
                <a:t>Tannins and </a:t>
              </a:r>
              <a:r>
                <a:rPr lang="en-US" dirty="0" err="1" smtClean="0">
                  <a:solidFill>
                    <a:prstClr val="black"/>
                  </a:solidFill>
                  <a:latin typeface="Times New Roman" panose="02020603050405020304" pitchFamily="18" charset="0"/>
                  <a:ea typeface="Calibri" panose="020F0502020204030204" pitchFamily="34" charset="0"/>
                </a:rPr>
                <a:t>Phenolics</a:t>
              </a:r>
              <a:r>
                <a:rPr lang="en-US" dirty="0" smtClean="0">
                  <a:solidFill>
                    <a:prstClr val="black"/>
                  </a:solidFill>
                  <a:latin typeface="Times New Roman" panose="02020603050405020304" pitchFamily="18" charset="0"/>
                  <a:ea typeface="Calibri" panose="020F0502020204030204" pitchFamily="34" charset="0"/>
                </a:rPr>
                <a:t> are present</a:t>
              </a:r>
              <a:endParaRPr lang="en-US" dirty="0">
                <a:solidFill>
                  <a:prstClr val="black"/>
                </a:solidFill>
              </a:endParaRPr>
            </a:p>
            <a:p>
              <a:endParaRPr lang="en-US" dirty="0"/>
            </a:p>
            <a:p>
              <a:endParaRPr lang="en-US" dirty="0"/>
            </a:p>
          </p:txBody>
        </p:sp>
        <p:pic>
          <p:nvPicPr>
            <p:cNvPr id="28" name="Picture 27" descr="C:\Users\admin\AppData\Local\Packages\5319275A.WhatsAppDesktop_cv1g1gvanyjgm\TempState\41F1F19176D383480AFA65D325C06ED0\WhatsApp Image 2024-09-03 at 11.50.48_a23e5a48.jpg"/>
            <p:cNvPicPr/>
            <p:nvPr/>
          </p:nvPicPr>
          <p:blipFill rotWithShape="1">
            <a:blip r:embed="rId2" cstate="print">
              <a:extLst>
                <a:ext uri="{28A0092B-C50C-407E-A947-70E740481C1C}">
                  <a14:useLocalDpi xmlns:a14="http://schemas.microsoft.com/office/drawing/2010/main" val="0"/>
                </a:ext>
              </a:extLst>
            </a:blip>
            <a:srcRect b="5086"/>
            <a:stretch/>
          </p:blipFill>
          <p:spPr bwMode="auto">
            <a:xfrm>
              <a:off x="751591" y="3429000"/>
              <a:ext cx="1271016" cy="13898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grpSp>
      <p:grpSp>
        <p:nvGrpSpPr>
          <p:cNvPr id="3" name="Group 2"/>
          <p:cNvGrpSpPr/>
          <p:nvPr/>
        </p:nvGrpSpPr>
        <p:grpSpPr>
          <a:xfrm>
            <a:off x="3093720" y="0"/>
            <a:ext cx="3032760" cy="6858000"/>
            <a:chOff x="3093720" y="0"/>
            <a:chExt cx="3032760" cy="6858000"/>
          </a:xfrm>
        </p:grpSpPr>
        <p:sp>
          <p:nvSpPr>
            <p:cNvPr id="10" name="Rectangle 9"/>
            <p:cNvSpPr/>
            <p:nvPr/>
          </p:nvSpPr>
          <p:spPr>
            <a:xfrm>
              <a:off x="3093720" y="0"/>
              <a:ext cx="3032760" cy="6858000"/>
            </a:xfrm>
            <a:prstGeom prst="rect">
              <a:avLst/>
            </a:prstGeom>
            <a:gradFill flip="none" rotWithShape="1">
              <a:gsLst>
                <a:gs pos="0">
                  <a:srgbClr val="3CB371"/>
                </a:gs>
                <a:gs pos="100000">
                  <a:srgbClr val="9ACD32"/>
                </a:gs>
              </a:gsLst>
              <a:lin ang="10800000" scaled="1"/>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173707" y="1667176"/>
              <a:ext cx="2815424" cy="1205458"/>
            </a:xfrm>
            <a:prstGeom prst="rect">
              <a:avLst/>
            </a:prstGeom>
            <a:noFill/>
          </p:spPr>
          <p:txBody>
            <a:bodyPr wrap="square" rtlCol="0">
              <a:spAutoFit/>
            </a:bodyPr>
            <a:lstStyle/>
            <a:p>
              <a:pPr algn="ctr">
                <a:spcBef>
                  <a:spcPts val="600"/>
                </a:spcBef>
                <a:spcAft>
                  <a:spcPts val="800"/>
                </a:spcAft>
              </a:pPr>
              <a:r>
                <a:rPr lang="en-US" b="1" dirty="0" smtClean="0">
                  <a:latin typeface="Times New Roman" panose="02020603050405020304" pitchFamily="18" charset="0"/>
                  <a:ea typeface="Calibri" panose="020F0502020204030204" pitchFamily="34" charset="0"/>
                  <a:cs typeface="Times New Roman" panose="02020603050405020304" pitchFamily="18" charset="0"/>
                </a:rPr>
                <a:t>Lead acetate test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ctr">
                <a:spcBef>
                  <a:spcPts val="600"/>
                </a:spcBef>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Sample + </a:t>
              </a:r>
              <a:r>
                <a:rPr lang="en-US" dirty="0" smtClean="0">
                  <a:latin typeface="Times New Roman" panose="02020603050405020304" pitchFamily="18" charset="0"/>
                  <a:ea typeface="Calibri" panose="020F0502020204030204" pitchFamily="34" charset="0"/>
                  <a:cs typeface="Times New Roman" panose="02020603050405020304" pitchFamily="18" charset="0"/>
                </a:rPr>
                <a:t>lead acetate</a:t>
              </a:r>
              <a:endParaRPr lang="en-US" dirty="0"/>
            </a:p>
            <a:p>
              <a:pPr algn="ctr">
                <a:spcAft>
                  <a:spcPts val="800"/>
                </a:spcAft>
                <a:tabLst>
                  <a:tab pos="2598420" algn="l"/>
                </a:tabLst>
              </a:pPr>
              <a:endParaRPr lang="en-US" dirty="0"/>
            </a:p>
          </p:txBody>
        </p:sp>
        <p:sp>
          <p:nvSpPr>
            <p:cNvPr id="22" name="TextBox 21"/>
            <p:cNvSpPr txBox="1"/>
            <p:nvPr/>
          </p:nvSpPr>
          <p:spPr>
            <a:xfrm>
              <a:off x="3482275" y="4929088"/>
              <a:ext cx="2198289" cy="338554"/>
            </a:xfrm>
            <a:prstGeom prst="rect">
              <a:avLst/>
            </a:prstGeom>
            <a:noFill/>
          </p:spPr>
          <p:txBody>
            <a:bodyPr wrap="square" rtlCol="0">
              <a:spAutoFit/>
            </a:bodyPr>
            <a:lstStyle/>
            <a:p>
              <a:pPr lvl="0" algn="ctr">
                <a:spcAft>
                  <a:spcPts val="800"/>
                </a:spcAft>
                <a:tabLst>
                  <a:tab pos="2598420" algn="l"/>
                </a:tabLst>
              </a:pPr>
              <a:r>
                <a:rPr lang="en-US" sz="1600" b="1" dirty="0">
                  <a:latin typeface="Times New Roman" panose="02020603050405020304" pitchFamily="18" charset="0"/>
                  <a:ea typeface="Calibri" panose="020F0502020204030204" pitchFamily="34" charset="0"/>
                </a:rPr>
                <a:t>yellow color </a:t>
              </a:r>
              <a:r>
                <a:rPr lang="en-US" sz="1600" b="1" dirty="0" err="1" smtClean="0">
                  <a:latin typeface="Times New Roman" panose="02020603050405020304" pitchFamily="18" charset="0"/>
                  <a:ea typeface="Calibri" panose="020F0502020204030204" pitchFamily="34" charset="0"/>
                </a:rPr>
                <a:t>ppt</a:t>
              </a:r>
              <a:endParaRPr lang="en-US" sz="1600" b="1" dirty="0"/>
            </a:p>
          </p:txBody>
        </p:sp>
        <p:sp>
          <p:nvSpPr>
            <p:cNvPr id="25" name="TextBox 24"/>
            <p:cNvSpPr txBox="1"/>
            <p:nvPr/>
          </p:nvSpPr>
          <p:spPr>
            <a:xfrm>
              <a:off x="3461507" y="5541424"/>
              <a:ext cx="2244463" cy="1025922"/>
            </a:xfrm>
            <a:prstGeom prst="rect">
              <a:avLst/>
            </a:prstGeom>
            <a:noFill/>
          </p:spPr>
          <p:txBody>
            <a:bodyPr wrap="square" rtlCol="0">
              <a:spAutoFit/>
            </a:bodyPr>
            <a:lstStyle/>
            <a:p>
              <a:pPr lvl="0" algn="ctr">
                <a:spcAft>
                  <a:spcPts val="800"/>
                </a:spcAft>
                <a:tabLst>
                  <a:tab pos="2598420" algn="l"/>
                </a:tabLst>
              </a:pPr>
              <a:r>
                <a:rPr lang="en-US"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Tannin is present</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pic>
          <p:nvPicPr>
            <p:cNvPr id="29" name="Picture 28" descr="C:\Users\admin\AppData\Local\Packages\5319275A.WhatsAppDesktop_cv1g1gvanyjgm\TempState\04992C5115A2C2FE6D12BDC21E16F64E\WhatsApp Image 2024-09-20 at 21.59.17_bf83b0eb.jpg"/>
            <p:cNvPicPr/>
            <p:nvPr/>
          </p:nvPicPr>
          <p:blipFill rotWithShape="1">
            <a:blip r:embed="rId3" cstate="print">
              <a:extLst>
                <a:ext uri="{28A0092B-C50C-407E-A947-70E740481C1C}">
                  <a14:useLocalDpi xmlns:a14="http://schemas.microsoft.com/office/drawing/2010/main" val="0"/>
                </a:ext>
              </a:extLst>
            </a:blip>
            <a:srcRect b="12500"/>
            <a:stretch/>
          </p:blipFill>
          <p:spPr bwMode="auto">
            <a:xfrm>
              <a:off x="3945911" y="3429000"/>
              <a:ext cx="1271016" cy="13898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grpSp>
      <p:grpSp>
        <p:nvGrpSpPr>
          <p:cNvPr id="6" name="Group 5"/>
          <p:cNvGrpSpPr/>
          <p:nvPr/>
        </p:nvGrpSpPr>
        <p:grpSpPr>
          <a:xfrm>
            <a:off x="6126480" y="0"/>
            <a:ext cx="3032760" cy="6858000"/>
            <a:chOff x="6126480" y="0"/>
            <a:chExt cx="3032760" cy="6858000"/>
          </a:xfrm>
        </p:grpSpPr>
        <p:sp>
          <p:nvSpPr>
            <p:cNvPr id="11" name="Rectangle 10"/>
            <p:cNvSpPr/>
            <p:nvPr/>
          </p:nvSpPr>
          <p:spPr>
            <a:xfrm>
              <a:off x="6126480" y="0"/>
              <a:ext cx="3032760" cy="6858000"/>
            </a:xfrm>
            <a:prstGeom prst="rect">
              <a:avLst/>
            </a:prstGeom>
            <a:gradFill flip="none" rotWithShape="1">
              <a:gsLst>
                <a:gs pos="0">
                  <a:srgbClr val="9ACD32"/>
                </a:gs>
                <a:gs pos="100000">
                  <a:srgbClr val="F0FFF0"/>
                </a:gs>
              </a:gsLst>
              <a:lin ang="10800000" scaled="1"/>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206467" y="1667176"/>
              <a:ext cx="2815424" cy="1405513"/>
            </a:xfrm>
            <a:prstGeom prst="rect">
              <a:avLst/>
            </a:prstGeom>
            <a:noFill/>
          </p:spPr>
          <p:txBody>
            <a:bodyPr wrap="square" rtlCol="0">
              <a:spAutoFit/>
            </a:bodyPr>
            <a:lstStyle/>
            <a:p>
              <a:pPr algn="ctr">
                <a:spcAft>
                  <a:spcPts val="800"/>
                </a:spcAft>
                <a:tabLst>
                  <a:tab pos="2598420" algn="l"/>
                </a:tabLst>
              </a:pPr>
              <a:r>
                <a:rPr lang="en-US" b="1" dirty="0">
                  <a:latin typeface="Times New Roman" panose="02020603050405020304" pitchFamily="18" charset="0"/>
                  <a:ea typeface="Calibri" panose="020F0502020204030204" pitchFamily="34" charset="0"/>
                  <a:cs typeface="Times New Roman" panose="02020603050405020304" pitchFamily="18" charset="0"/>
                </a:rPr>
                <a:t>Saponification test for </a:t>
              </a:r>
              <a:r>
                <a:rPr lang="en-US" b="1" dirty="0" err="1">
                  <a:latin typeface="Times New Roman" panose="02020603050405020304" pitchFamily="18" charset="0"/>
                  <a:ea typeface="Calibri" panose="020F0502020204030204" pitchFamily="34" charset="0"/>
                  <a:cs typeface="Times New Roman" panose="02020603050405020304" pitchFamily="18" charset="0"/>
                </a:rPr>
                <a:t>liquorice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ctr">
                <a:spcAft>
                  <a:spcPts val="800"/>
                </a:spcAft>
                <a:tabLst>
                  <a:tab pos="2598420" algn="l"/>
                </a:tabLst>
              </a:pPr>
              <a:r>
                <a:rPr lang="en-US" dirty="0" err="1">
                  <a:latin typeface="Times New Roman" panose="02020603050405020304" pitchFamily="18" charset="0"/>
                  <a:ea typeface="Calibri" panose="020F0502020204030204" pitchFamily="34" charset="0"/>
                  <a:cs typeface="Times New Roman" panose="02020603050405020304" pitchFamily="18" charset="0"/>
                </a:rPr>
                <a:t>Liquorice</a:t>
              </a:r>
              <a:r>
                <a:rPr lang="en-US" dirty="0">
                  <a:latin typeface="Times New Roman" panose="02020603050405020304" pitchFamily="18" charset="0"/>
                  <a:ea typeface="Calibri" panose="020F0502020204030204" pitchFamily="34" charset="0"/>
                  <a:cs typeface="Times New Roman" panose="02020603050405020304" pitchFamily="18" charset="0"/>
                </a:rPr>
                <a:t> + alkali</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ctr">
                <a:spcAft>
                  <a:spcPts val="800"/>
                </a:spcAft>
                <a:tabLst>
                  <a:tab pos="2598420" algn="l"/>
                </a:tabLst>
              </a:pPr>
              <a:endParaRPr lang="en-US" dirty="0"/>
            </a:p>
          </p:txBody>
        </p:sp>
        <p:sp>
          <p:nvSpPr>
            <p:cNvPr id="19" name="TextBox 18"/>
            <p:cNvSpPr txBox="1"/>
            <p:nvPr/>
          </p:nvSpPr>
          <p:spPr>
            <a:xfrm>
              <a:off x="6438362" y="4971368"/>
              <a:ext cx="2286000" cy="615553"/>
            </a:xfrm>
            <a:prstGeom prst="rect">
              <a:avLst/>
            </a:prstGeom>
            <a:noFill/>
          </p:spPr>
          <p:txBody>
            <a:bodyPr wrap="square" rtlCol="0">
              <a:spAutoFit/>
            </a:bodyPr>
            <a:lstStyle/>
            <a:p>
              <a:pPr algn="ctr"/>
              <a:r>
                <a:rPr lang="en-US" sz="1600" b="1" dirty="0">
                  <a:latin typeface="Times New Roman" panose="02020603050405020304" pitchFamily="18" charset="0"/>
                  <a:ea typeface="Calibri" panose="020F0502020204030204" pitchFamily="34" charset="0"/>
                </a:rPr>
                <a:t>S</a:t>
              </a:r>
              <a:r>
                <a:rPr lang="en-US" sz="1600" b="1" dirty="0" smtClean="0">
                  <a:latin typeface="Times New Roman" panose="02020603050405020304" pitchFamily="18" charset="0"/>
                  <a:ea typeface="Calibri" panose="020F0502020204030204" pitchFamily="34" charset="0"/>
                </a:rPr>
                <a:t>oap formation</a:t>
              </a:r>
            </a:p>
            <a:p>
              <a:pPr algn="ctr"/>
              <a:endParaRPr lang="en-US" dirty="0" smtClean="0">
                <a:latin typeface="Times New Roman" panose="02020603050405020304" pitchFamily="18" charset="0"/>
                <a:ea typeface="Calibri" panose="020F0502020204030204" pitchFamily="34" charset="0"/>
              </a:endParaRPr>
            </a:p>
          </p:txBody>
        </p:sp>
        <p:sp>
          <p:nvSpPr>
            <p:cNvPr id="26" name="TextBox 25"/>
            <p:cNvSpPr txBox="1"/>
            <p:nvPr/>
          </p:nvSpPr>
          <p:spPr>
            <a:xfrm>
              <a:off x="6579523" y="5526874"/>
              <a:ext cx="2244463" cy="646331"/>
            </a:xfrm>
            <a:prstGeom prst="rect">
              <a:avLst/>
            </a:prstGeom>
            <a:noFill/>
          </p:spPr>
          <p:txBody>
            <a:bodyPr wrap="square" rtlCol="0">
              <a:spAutoFit/>
            </a:bodyPr>
            <a:lstStyle/>
            <a:p>
              <a:r>
                <a:rPr lang="en-US" dirty="0" err="1" smtClean="0">
                  <a:latin typeface="Times New Roman" panose="02020603050405020304" pitchFamily="18" charset="0"/>
                  <a:ea typeface="Calibri" panose="020F0502020204030204" pitchFamily="34" charset="0"/>
                </a:rPr>
                <a:t>Sapononin</a:t>
              </a:r>
              <a:r>
                <a:rPr lang="en-US" dirty="0" smtClean="0">
                  <a:latin typeface="Times New Roman" panose="02020603050405020304" pitchFamily="18" charset="0"/>
                  <a:ea typeface="Calibri" panose="020F0502020204030204" pitchFamily="34" charset="0"/>
                </a:rPr>
                <a:t> is </a:t>
              </a:r>
              <a:r>
                <a:rPr lang="en-US" dirty="0">
                  <a:latin typeface="Times New Roman" panose="02020603050405020304" pitchFamily="18" charset="0"/>
                  <a:ea typeface="Calibri" panose="020F0502020204030204" pitchFamily="34" charset="0"/>
                </a:rPr>
                <a:t>present</a:t>
              </a:r>
              <a:endParaRPr lang="en-US" dirty="0"/>
            </a:p>
            <a:p>
              <a:endParaRPr lang="en-US" dirty="0"/>
            </a:p>
          </p:txBody>
        </p:sp>
        <p:pic>
          <p:nvPicPr>
            <p:cNvPr id="30" name="Picture 29" descr="C:\Users\admin\AppData\Local\Packages\5319275A.WhatsAppDesktop_cv1g1gvanyjgm\TempState\8B02329C1E7170F5A6A4D93DA99A171E\WhatsApp Image 2024-09-03 at 11.50.59_bee134cd.jpg"/>
            <p:cNvPicPr/>
            <p:nvPr/>
          </p:nvPicPr>
          <p:blipFill rotWithShape="1">
            <a:blip r:embed="rId4" cstate="print">
              <a:extLst>
                <a:ext uri="{28A0092B-C50C-407E-A947-70E740481C1C}">
                  <a14:useLocalDpi xmlns:a14="http://schemas.microsoft.com/office/drawing/2010/main" val="0"/>
                </a:ext>
              </a:extLst>
            </a:blip>
            <a:srcRect l="7379" t="7631" r="11496" b="20600"/>
            <a:stretch/>
          </p:blipFill>
          <p:spPr bwMode="auto">
            <a:xfrm>
              <a:off x="6945854" y="3452191"/>
              <a:ext cx="1271016" cy="1389888"/>
            </a:xfrm>
            <a:prstGeom prst="rect">
              <a:avLst/>
            </a:prstGeom>
            <a:ln w="3810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grpSp>
      <p:grpSp>
        <p:nvGrpSpPr>
          <p:cNvPr id="8" name="Group 7"/>
          <p:cNvGrpSpPr/>
          <p:nvPr/>
        </p:nvGrpSpPr>
        <p:grpSpPr>
          <a:xfrm>
            <a:off x="9159240" y="0"/>
            <a:ext cx="3032760" cy="6858000"/>
            <a:chOff x="9159240" y="0"/>
            <a:chExt cx="3032760" cy="6858000"/>
          </a:xfrm>
        </p:grpSpPr>
        <p:grpSp>
          <p:nvGrpSpPr>
            <p:cNvPr id="7" name="Group 6"/>
            <p:cNvGrpSpPr/>
            <p:nvPr/>
          </p:nvGrpSpPr>
          <p:grpSpPr>
            <a:xfrm>
              <a:off x="9159240" y="0"/>
              <a:ext cx="3032760" cy="6858000"/>
              <a:chOff x="9159240" y="0"/>
              <a:chExt cx="3032760" cy="6858000"/>
            </a:xfrm>
          </p:grpSpPr>
          <p:sp>
            <p:nvSpPr>
              <p:cNvPr id="12" name="Rectangle 11"/>
              <p:cNvSpPr/>
              <p:nvPr/>
            </p:nvSpPr>
            <p:spPr>
              <a:xfrm>
                <a:off x="9159240" y="0"/>
                <a:ext cx="3032760" cy="6858000"/>
              </a:xfrm>
              <a:prstGeom prst="rect">
                <a:avLst/>
              </a:prstGeom>
              <a:gradFill flip="none" rotWithShape="1">
                <a:gsLst>
                  <a:gs pos="0">
                    <a:srgbClr val="F0FFF0"/>
                  </a:gs>
                  <a:gs pos="100000">
                    <a:srgbClr val="ADFF2F"/>
                  </a:gs>
                </a:gsLst>
                <a:lin ang="0" scaled="1"/>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9296589" y="1587381"/>
                <a:ext cx="2815424" cy="979755"/>
              </a:xfrm>
              <a:prstGeom prst="rect">
                <a:avLst/>
              </a:prstGeom>
              <a:noFill/>
            </p:spPr>
            <p:txBody>
              <a:bodyPr wrap="square" rtlCol="0">
                <a:spAutoFit/>
              </a:bodyPr>
              <a:lstStyle/>
              <a:p>
                <a:pPr algn="ctr">
                  <a:lnSpc>
                    <a:spcPct val="150000"/>
                  </a:lnSpc>
                  <a:spcAft>
                    <a:spcPts val="800"/>
                  </a:spcAft>
                  <a:tabLst>
                    <a:tab pos="2598420" algn="l"/>
                  </a:tabLst>
                </a:pPr>
                <a:r>
                  <a:rPr lang="en-US" b="1" dirty="0" smtClean="0">
                    <a:latin typeface="Times New Roman" panose="02020603050405020304" pitchFamily="18" charset="0"/>
                    <a:ea typeface="Calibri" panose="020F0502020204030204" pitchFamily="34" charset="0"/>
                    <a:cs typeface="Times New Roman" panose="02020603050405020304" pitchFamily="18" charset="0"/>
                  </a:rPr>
                  <a:t>Sudan IV test for Mint</a:t>
                </a:r>
              </a:p>
              <a:p>
                <a:pPr algn="ctr">
                  <a:lnSpc>
                    <a:spcPct val="150000"/>
                  </a:lnSpc>
                  <a:spcAft>
                    <a:spcPts val="800"/>
                  </a:spcAft>
                  <a:tabLst>
                    <a:tab pos="2598420" algn="l"/>
                  </a:tabLst>
                </a:pPr>
                <a:r>
                  <a:rPr lang="en-US" sz="1600" dirty="0" smtClean="0">
                    <a:latin typeface="Times New Roman" panose="02020603050405020304" pitchFamily="18" charset="0"/>
                    <a:ea typeface="Calibri" panose="020F0502020204030204" pitchFamily="34" charset="0"/>
                    <a:cs typeface="Times New Roman" panose="02020603050405020304" pitchFamily="18" charset="0"/>
                  </a:rPr>
                  <a:t>Sudan IV dye + extract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19"/>
              <p:cNvSpPr txBox="1"/>
              <p:nvPr/>
            </p:nvSpPr>
            <p:spPr>
              <a:xfrm>
                <a:off x="9485490" y="4938306"/>
                <a:ext cx="2286000" cy="738664"/>
              </a:xfrm>
              <a:prstGeom prst="rect">
                <a:avLst/>
              </a:prstGeom>
              <a:noFill/>
            </p:spPr>
            <p:txBody>
              <a:bodyPr wrap="square" rtlCol="0">
                <a:spAutoFit/>
              </a:bodyPr>
              <a:lstStyle/>
              <a:p>
                <a:pPr algn="ctr"/>
                <a:r>
                  <a:rPr lang="en-US" sz="1400" b="1" dirty="0">
                    <a:latin typeface="Times New Roman" panose="02020603050405020304" pitchFamily="18" charset="0"/>
                    <a:ea typeface="Calibri" panose="020F0502020204030204" pitchFamily="34" charset="0"/>
                  </a:rPr>
                  <a:t>A red or orange-red layer forms on the surface of the solution.</a:t>
                </a:r>
              </a:p>
            </p:txBody>
          </p:sp>
          <p:sp>
            <p:nvSpPr>
              <p:cNvPr id="27" name="TextBox 26"/>
              <p:cNvSpPr txBox="1"/>
              <p:nvPr/>
            </p:nvSpPr>
            <p:spPr>
              <a:xfrm>
                <a:off x="9737282" y="5307638"/>
                <a:ext cx="2244463" cy="923330"/>
              </a:xfrm>
              <a:prstGeom prst="rect">
                <a:avLst/>
              </a:prstGeom>
              <a:noFill/>
            </p:spPr>
            <p:txBody>
              <a:bodyPr wrap="square" rtlCol="0">
                <a:spAutoFit/>
              </a:bodyPr>
              <a:lstStyle/>
              <a:p>
                <a:endParaRPr lang="en-US" dirty="0">
                  <a:latin typeface="Times New Roman" panose="02020603050405020304" pitchFamily="18" charset="0"/>
                  <a:ea typeface="Calibri" panose="020F0502020204030204" pitchFamily="34" charset="0"/>
                </a:endParaRPr>
              </a:p>
              <a:p>
                <a:r>
                  <a:rPr lang="en-US" dirty="0">
                    <a:latin typeface="Times New Roman" panose="02020603050405020304" pitchFamily="18" charset="0"/>
                    <a:ea typeface="Calibri" panose="020F0502020204030204" pitchFamily="34" charset="0"/>
                  </a:rPr>
                  <a:t>L</a:t>
                </a:r>
                <a:r>
                  <a:rPr lang="en-US" dirty="0" smtClean="0">
                    <a:latin typeface="Times New Roman" panose="02020603050405020304" pitchFamily="18" charset="0"/>
                    <a:ea typeface="Calibri" panose="020F0502020204030204" pitchFamily="34" charset="0"/>
                  </a:rPr>
                  <a:t>ipids are </a:t>
                </a:r>
                <a:r>
                  <a:rPr lang="en-US" dirty="0">
                    <a:latin typeface="Times New Roman" panose="02020603050405020304" pitchFamily="18" charset="0"/>
                    <a:ea typeface="Calibri" panose="020F0502020204030204" pitchFamily="34" charset="0"/>
                  </a:rPr>
                  <a:t>present</a:t>
                </a:r>
                <a:endParaRPr lang="en-US" dirty="0"/>
              </a:p>
              <a:p>
                <a:endParaRPr lang="en-US" dirty="0"/>
              </a:p>
            </p:txBody>
          </p:sp>
        </p:grpSp>
        <p:pic>
          <p:nvPicPr>
            <p:cNvPr id="32" name="Picture 31" descr="C:\Users\admin\AppData\Local\Packages\5319275A.WhatsAppDesktop_cv1g1gvanyjgm\TempState\8788A572C87035491B54646406BC9FE6\WhatsApp Image 2024-09-16 at 23.07.28_55cdb405.jpg"/>
            <p:cNvPicPr/>
            <p:nvPr/>
          </p:nvPicPr>
          <p:blipFill rotWithShape="1">
            <a:blip r:embed="rId5" cstate="print">
              <a:extLst>
                <a:ext uri="{28A0092B-C50C-407E-A947-70E740481C1C}">
                  <a14:useLocalDpi xmlns:a14="http://schemas.microsoft.com/office/drawing/2010/main" val="0"/>
                </a:ext>
              </a:extLst>
            </a:blip>
            <a:srcRect l="20169" t="5530" r="17722" b="36661"/>
            <a:stretch/>
          </p:blipFill>
          <p:spPr bwMode="auto">
            <a:xfrm>
              <a:off x="9992982" y="3452191"/>
              <a:ext cx="1271016" cy="13898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71223266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750" fill="hold"/>
                                        <p:tgtEl>
                                          <p:spTgt spid="3"/>
                                        </p:tgtEl>
                                        <p:attrNameLst>
                                          <p:attrName>ppt_x</p:attrName>
                                        </p:attrNameLst>
                                      </p:cBhvr>
                                      <p:tavLst>
                                        <p:tav tm="0">
                                          <p:val>
                                            <p:strVal val="0-#ppt_w/2"/>
                                          </p:val>
                                        </p:tav>
                                        <p:tav tm="100000">
                                          <p:val>
                                            <p:strVal val="#ppt_x"/>
                                          </p:val>
                                        </p:tav>
                                      </p:tavLst>
                                    </p:anim>
                                    <p:anim calcmode="lin" valueType="num">
                                      <p:cBhvr additive="base">
                                        <p:cTn id="13" dur="75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750" fill="hold"/>
                                        <p:tgtEl>
                                          <p:spTgt spid="6"/>
                                        </p:tgtEl>
                                        <p:attrNameLst>
                                          <p:attrName>ppt_x</p:attrName>
                                        </p:attrNameLst>
                                      </p:cBhvr>
                                      <p:tavLst>
                                        <p:tav tm="0">
                                          <p:val>
                                            <p:strVal val="0-#ppt_w/2"/>
                                          </p:val>
                                        </p:tav>
                                        <p:tav tm="100000">
                                          <p:val>
                                            <p:strVal val="#ppt_x"/>
                                          </p:val>
                                        </p:tav>
                                      </p:tavLst>
                                    </p:anim>
                                    <p:anim calcmode="lin" valueType="num">
                                      <p:cBhvr additive="base">
                                        <p:cTn id="18" dur="75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2250"/>
                            </p:stCondLst>
                            <p:childTnLst>
                              <p:par>
                                <p:cTn id="20" presetID="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rgbClr val="9ACD32"/>
            </a:gs>
            <a:gs pos="1000">
              <a:srgbClr val="228B22"/>
            </a:gs>
            <a:gs pos="100000">
              <a:srgbClr val="F0FFF0"/>
            </a:gs>
          </a:gsLst>
          <a:lin ang="2700000" scaled="1"/>
          <a:tileRect/>
        </a:gradFill>
        <a:effectLst/>
      </p:bgPr>
    </p:bg>
    <p:spTree>
      <p:nvGrpSpPr>
        <p:cNvPr id="1" name=""/>
        <p:cNvGrpSpPr/>
        <p:nvPr/>
      </p:nvGrpSpPr>
      <p:grpSpPr>
        <a:xfrm>
          <a:off x="0" y="0"/>
          <a:ext cx="0" cy="0"/>
          <a:chOff x="0" y="0"/>
          <a:chExt cx="0" cy="0"/>
        </a:xfrm>
      </p:grpSpPr>
      <p:sp>
        <p:nvSpPr>
          <p:cNvPr id="4" name="TextBox 3"/>
          <p:cNvSpPr txBox="1"/>
          <p:nvPr/>
        </p:nvSpPr>
        <p:spPr>
          <a:xfrm>
            <a:off x="0" y="85859"/>
            <a:ext cx="12192000" cy="461665"/>
          </a:xfrm>
          <a:prstGeom prst="rect">
            <a:avLst/>
          </a:prstGeom>
          <a:gradFill flip="none" rotWithShape="1">
            <a:gsLst>
              <a:gs pos="74000">
                <a:srgbClr val="9ACD32"/>
              </a:gs>
              <a:gs pos="98000">
                <a:srgbClr val="228B22"/>
              </a:gs>
              <a:gs pos="1000">
                <a:srgbClr val="F0FFF0"/>
              </a:gs>
            </a:gsLst>
            <a:path path="circle">
              <a:fillToRect l="100000" t="100000"/>
            </a:path>
            <a:tileRect r="-100000" b="-100000"/>
          </a:gradFill>
          <a:effectLst>
            <a:glow rad="215900">
              <a:srgbClr val="84C12F"/>
            </a:glow>
            <a:softEdge rad="152400"/>
          </a:effectLst>
          <a:scene3d>
            <a:camera prst="orthographicFront"/>
            <a:lightRig rig="threePt" dir="t"/>
          </a:scene3d>
          <a:sp3d>
            <a:bevelT/>
          </a:sp3d>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ACTIVITY TESTS</a:t>
            </a:r>
            <a:endParaRPr lang="en-US" sz="2400" b="1" dirty="0">
              <a:latin typeface="Times New Roman" panose="02020603050405020304" pitchFamily="18" charset="0"/>
              <a:cs typeface="Times New Roman" panose="02020603050405020304" pitchFamily="18" charset="0"/>
            </a:endParaRPr>
          </a:p>
        </p:txBody>
      </p:sp>
      <p:grpSp>
        <p:nvGrpSpPr>
          <p:cNvPr id="6" name="Group 5"/>
          <p:cNvGrpSpPr/>
          <p:nvPr/>
        </p:nvGrpSpPr>
        <p:grpSpPr>
          <a:xfrm>
            <a:off x="-1" y="547524"/>
            <a:ext cx="6072809" cy="6310476"/>
            <a:chOff x="-1" y="547524"/>
            <a:chExt cx="6072809" cy="6310476"/>
          </a:xfrm>
        </p:grpSpPr>
        <p:sp>
          <p:nvSpPr>
            <p:cNvPr id="5" name="Rounded Rectangle 4"/>
            <p:cNvSpPr/>
            <p:nvPr/>
          </p:nvSpPr>
          <p:spPr>
            <a:xfrm>
              <a:off x="-1" y="547524"/>
              <a:ext cx="6072809" cy="6310476"/>
            </a:xfrm>
            <a:prstGeom prst="roundRect">
              <a:avLst/>
            </a:prstGeom>
            <a:gradFill flip="none" rotWithShape="1">
              <a:gsLst>
                <a:gs pos="1000">
                  <a:srgbClr val="F0FFF0"/>
                </a:gs>
                <a:gs pos="100000">
                  <a:srgbClr val="ADFF2F"/>
                </a:gs>
              </a:gsLst>
              <a:lin ang="13500000" scaled="1"/>
              <a:tileRect/>
            </a:gradFill>
            <a:scene3d>
              <a:camera prst="orthographicFront"/>
              <a:lightRig rig="threePt" dir="t"/>
            </a:scene3d>
            <a:sp3d>
              <a:bevelT/>
              <a:bevelB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21194" y="1468686"/>
              <a:ext cx="4830417" cy="1200329"/>
            </a:xfrm>
            <a:prstGeom prst="rect">
              <a:avLst/>
            </a:prstGeom>
            <a:noFill/>
            <a:scene3d>
              <a:camera prst="orthographicFront"/>
              <a:lightRig rig="threePt" dir="t"/>
            </a:scene3d>
            <a:sp3d>
              <a:bevelT/>
              <a:bevelB w="114300" prst="hardEdge"/>
            </a:sp3d>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Heavy Metal Chelation Test</a:t>
              </a:r>
            </a:p>
            <a:p>
              <a:pPr algn="ctr"/>
              <a:endParaRPr lang="en-US" b="1" dirty="0">
                <a:latin typeface="Times New Roman" panose="02020603050405020304" pitchFamily="18" charset="0"/>
                <a:cs typeface="Times New Roman" panose="02020603050405020304" pitchFamily="18" charset="0"/>
              </a:endParaRPr>
            </a:p>
            <a:p>
              <a:pPr algn="ctr"/>
              <a:r>
                <a:rPr lang="en-US" dirty="0" smtClean="0">
                  <a:latin typeface="Times New Roman" panose="02020603050405020304" pitchFamily="18" charset="0"/>
                  <a:cs typeface="Times New Roman" panose="02020603050405020304" pitchFamily="18" charset="0"/>
                </a:rPr>
                <a:t>2ml of dandelion tea is </a:t>
              </a:r>
              <a:r>
                <a:rPr lang="en-US" dirty="0" err="1" smtClean="0">
                  <a:latin typeface="Times New Roman" panose="02020603050405020304" pitchFamily="18" charset="0"/>
                  <a:cs typeface="Times New Roman" panose="02020603050405020304" pitchFamily="18" charset="0"/>
                </a:rPr>
                <a:t>treted</a:t>
              </a:r>
              <a:r>
                <a:rPr lang="en-US" dirty="0" smtClean="0">
                  <a:latin typeface="Times New Roman" panose="02020603050405020304" pitchFamily="18" charset="0"/>
                  <a:cs typeface="Times New Roman" panose="02020603050405020304" pitchFamily="18" charset="0"/>
                </a:rPr>
                <a:t> with appropriate amount of lead acetate</a:t>
              </a:r>
              <a:endParaRPr lang="en-US" b="1" dirty="0">
                <a:latin typeface="Times New Roman" panose="02020603050405020304" pitchFamily="18" charset="0"/>
                <a:cs typeface="Times New Roman" panose="02020603050405020304" pitchFamily="18" charset="0"/>
              </a:endParaRPr>
            </a:p>
          </p:txBody>
        </p:sp>
        <p:pic>
          <p:nvPicPr>
            <p:cNvPr id="11" name="Picture 10" descr="C:\Users\admin\AppData\Local\Packages\5319275A.WhatsAppDesktop_cv1g1gvanyjgm\TempState\6492D38D732122C58B44E3FDC3E9E9F3\WhatsApp Image 2024-09-13 at 14.50.47_e0e80d6b.jpg"/>
            <p:cNvPicPr/>
            <p:nvPr/>
          </p:nvPicPr>
          <p:blipFill rotWithShape="1">
            <a:blip r:embed="rId2" cstate="print">
              <a:extLst>
                <a:ext uri="{28A0092B-C50C-407E-A947-70E740481C1C}">
                  <a14:useLocalDpi xmlns:a14="http://schemas.microsoft.com/office/drawing/2010/main" val="0"/>
                </a:ext>
              </a:extLst>
            </a:blip>
            <a:srcRect l="-1349" t="6955" r="17321" b="4917"/>
            <a:stretch/>
          </p:blipFill>
          <p:spPr bwMode="auto">
            <a:xfrm>
              <a:off x="2484685" y="3130680"/>
              <a:ext cx="1280160" cy="14630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scene3d>
              <a:camera prst="orthographicFront"/>
              <a:lightRig rig="threePt" dir="t"/>
            </a:scene3d>
            <a:sp3d>
              <a:bevelT/>
              <a:bevelB w="114300" prst="hardEdge"/>
            </a:sp3d>
            <a:extLst>
              <a:ext uri="{53640926-AAD7-44D8-BBD7-CCE9431645EC}">
                <a14:shadowObscured xmlns:a14="http://schemas.microsoft.com/office/drawing/2010/main"/>
              </a:ext>
            </a:extLst>
          </p:spPr>
        </p:pic>
        <p:sp>
          <p:nvSpPr>
            <p:cNvPr id="13" name="TextBox 12"/>
            <p:cNvSpPr txBox="1"/>
            <p:nvPr/>
          </p:nvSpPr>
          <p:spPr>
            <a:xfrm>
              <a:off x="621194" y="5426765"/>
              <a:ext cx="4716119" cy="646331"/>
            </a:xfrm>
            <a:prstGeom prst="rect">
              <a:avLst/>
            </a:prstGeom>
            <a:noFill/>
            <a:scene3d>
              <a:camera prst="orthographicFront"/>
              <a:lightRig rig="threePt" dir="t"/>
            </a:scene3d>
            <a:sp3d>
              <a:bevelT/>
              <a:bevelB w="114300" prst="hardEdge"/>
            </a:sp3d>
          </p:spPr>
          <p:txBody>
            <a:bodyPr wrap="square" rtlCol="0">
              <a:spAutoFit/>
            </a:bodyPr>
            <a:lstStyle/>
            <a:p>
              <a:pPr algn="ctr"/>
              <a:r>
                <a:rPr lang="en-US" dirty="0">
                  <a:latin typeface="Times New Roman" panose="02020603050405020304" pitchFamily="18" charset="0"/>
                  <a:cs typeface="Times New Roman" panose="02020603050405020304" pitchFamily="18" charset="0"/>
                </a:rPr>
                <a:t>Indicates the presence of phenolic compounds through yellow precipitate formation</a:t>
              </a:r>
            </a:p>
          </p:txBody>
        </p:sp>
        <p:sp>
          <p:nvSpPr>
            <p:cNvPr id="17" name="TextBox 16"/>
            <p:cNvSpPr txBox="1"/>
            <p:nvPr/>
          </p:nvSpPr>
          <p:spPr>
            <a:xfrm>
              <a:off x="2564295" y="4688102"/>
              <a:ext cx="3041374" cy="338554"/>
            </a:xfrm>
            <a:prstGeom prst="rect">
              <a:avLst/>
            </a:prstGeom>
            <a:noFill/>
            <a:scene3d>
              <a:camera prst="orthographicFront"/>
              <a:lightRig rig="threePt" dir="t"/>
            </a:scene3d>
            <a:sp3d>
              <a:bevelT/>
              <a:bevelB w="114300" prst="hardEdge"/>
            </a:sp3d>
          </p:spPr>
          <p:txBody>
            <a:bodyPr wrap="square" rtlCol="0">
              <a:spAutoFit/>
            </a:bodyPr>
            <a:lstStyle/>
            <a:p>
              <a:r>
                <a:rPr lang="en-US" sz="1600" b="1" dirty="0" smtClean="0">
                  <a:latin typeface="Times New Roman" panose="02020603050405020304" pitchFamily="18" charset="0"/>
                  <a:cs typeface="Times New Roman" panose="02020603050405020304" pitchFamily="18" charset="0"/>
                </a:rPr>
                <a:t>Yellow </a:t>
              </a:r>
              <a:r>
                <a:rPr lang="en-US" sz="1600" b="1" dirty="0" err="1" smtClean="0">
                  <a:latin typeface="Times New Roman" panose="02020603050405020304" pitchFamily="18" charset="0"/>
                  <a:cs typeface="Times New Roman" panose="02020603050405020304" pitchFamily="18" charset="0"/>
                </a:rPr>
                <a:t>ppt</a:t>
              </a:r>
              <a:endParaRPr lang="en-US" sz="1600" b="1" dirty="0">
                <a:latin typeface="Times New Roman" panose="02020603050405020304" pitchFamily="18" charset="0"/>
                <a:cs typeface="Times New Roman" panose="02020603050405020304" pitchFamily="18" charset="0"/>
              </a:endParaRPr>
            </a:p>
          </p:txBody>
        </p:sp>
      </p:grpSp>
      <p:grpSp>
        <p:nvGrpSpPr>
          <p:cNvPr id="3" name="Group 2"/>
          <p:cNvGrpSpPr/>
          <p:nvPr/>
        </p:nvGrpSpPr>
        <p:grpSpPr>
          <a:xfrm>
            <a:off x="6072808" y="547524"/>
            <a:ext cx="6072809" cy="6310476"/>
            <a:chOff x="6072808" y="547524"/>
            <a:chExt cx="6072809" cy="6310476"/>
          </a:xfrm>
        </p:grpSpPr>
        <p:sp>
          <p:nvSpPr>
            <p:cNvPr id="8" name="Rounded Rectangle 7"/>
            <p:cNvSpPr/>
            <p:nvPr/>
          </p:nvSpPr>
          <p:spPr>
            <a:xfrm>
              <a:off x="6072808" y="547524"/>
              <a:ext cx="6072809" cy="6310476"/>
            </a:xfrm>
            <a:prstGeom prst="roundRect">
              <a:avLst/>
            </a:prstGeom>
            <a:gradFill flip="none" rotWithShape="1">
              <a:gsLst>
                <a:gs pos="1000">
                  <a:srgbClr val="F5FFFA"/>
                </a:gs>
                <a:gs pos="100000">
                  <a:srgbClr val="9ACD32"/>
                </a:gs>
              </a:gsLst>
              <a:lin ang="13500000" scaled="1"/>
              <a:tileRect/>
            </a:gradFill>
            <a:scene3d>
              <a:camera prst="orthographicFront"/>
              <a:lightRig rig="threePt" dir="t"/>
            </a:scene3d>
            <a:sp3d>
              <a:bevelT/>
              <a:bevelB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694003" y="1468686"/>
              <a:ext cx="4830417" cy="1200329"/>
            </a:xfrm>
            <a:prstGeom prst="rect">
              <a:avLst/>
            </a:prstGeom>
            <a:noFill/>
            <a:scene3d>
              <a:camera prst="orthographicFront"/>
              <a:lightRig rig="threePt" dir="t"/>
            </a:scene3d>
            <a:sp3d>
              <a:bevelT/>
              <a:bevelB prst="relaxedInset"/>
            </a:sp3d>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Antioxidant Activity</a:t>
              </a:r>
            </a:p>
            <a:p>
              <a:pPr algn="ctr"/>
              <a:endParaRPr lang="en-US" b="1"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Add a small amount of 3% hydrogen </a:t>
              </a:r>
              <a:r>
                <a:rPr lang="en-US" dirty="0" smtClean="0">
                  <a:latin typeface="Times New Roman" panose="02020603050405020304" pitchFamily="18" charset="0"/>
                  <a:cs typeface="Times New Roman" panose="02020603050405020304" pitchFamily="18" charset="0"/>
                </a:rPr>
                <a:t>peroxide into 2ml of dandelion tea</a:t>
              </a:r>
              <a:endParaRPr lang="en-US" b="1" dirty="0">
                <a:latin typeface="Times New Roman" panose="02020603050405020304" pitchFamily="18" charset="0"/>
                <a:cs typeface="Times New Roman" panose="02020603050405020304" pitchFamily="18" charset="0"/>
              </a:endParaRPr>
            </a:p>
          </p:txBody>
        </p:sp>
        <p:pic>
          <p:nvPicPr>
            <p:cNvPr id="12" name="Picture 11" descr="C:\Users\admin\AppData\Local\Packages\5319275A.WhatsAppDesktop_cv1g1gvanyjgm\TempState\B59A51A3C0BF9C5228FDE841714F523A\WhatsApp Image 2024-09-10 at 21.19.57_4067cdfc.jpg"/>
            <p:cNvPicPr/>
            <p:nvPr/>
          </p:nvPicPr>
          <p:blipFill rotWithShape="1">
            <a:blip r:embed="rId3" cstate="print">
              <a:extLst>
                <a:ext uri="{28A0092B-C50C-407E-A947-70E740481C1C}">
                  <a14:useLocalDpi xmlns:a14="http://schemas.microsoft.com/office/drawing/2010/main" val="0"/>
                </a:ext>
              </a:extLst>
            </a:blip>
            <a:srcRect l="11936" t="13062" r="5575"/>
            <a:stretch/>
          </p:blipFill>
          <p:spPr bwMode="auto">
            <a:xfrm>
              <a:off x="8469131" y="3130680"/>
              <a:ext cx="1280160" cy="14630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scene3d>
              <a:camera prst="orthographicFront"/>
              <a:lightRig rig="threePt" dir="t"/>
            </a:scene3d>
            <a:sp3d>
              <a:bevelT/>
              <a:bevelB prst="relaxedInset"/>
            </a:sp3d>
            <a:extLst>
              <a:ext uri="{53640926-AAD7-44D8-BBD7-CCE9431645EC}">
                <a14:shadowObscured xmlns:a14="http://schemas.microsoft.com/office/drawing/2010/main"/>
              </a:ext>
            </a:extLst>
          </p:spPr>
        </p:pic>
        <p:sp>
          <p:nvSpPr>
            <p:cNvPr id="15" name="TextBox 14"/>
            <p:cNvSpPr txBox="1"/>
            <p:nvPr/>
          </p:nvSpPr>
          <p:spPr>
            <a:xfrm>
              <a:off x="6890301" y="5426765"/>
              <a:ext cx="4716119" cy="923330"/>
            </a:xfrm>
            <a:prstGeom prst="rect">
              <a:avLst/>
            </a:prstGeom>
            <a:noFill/>
            <a:scene3d>
              <a:camera prst="orthographicFront"/>
              <a:lightRig rig="threePt" dir="t"/>
            </a:scene3d>
            <a:sp3d>
              <a:bevelT/>
              <a:bevelB prst="relaxedInset"/>
            </a:sp3d>
          </p:spPr>
          <p:txBody>
            <a:bodyPr wrap="square" rtlCol="0">
              <a:spAutoFit/>
            </a:bodyPr>
            <a:lstStyle/>
            <a:p>
              <a:pPr algn="ctr"/>
              <a:r>
                <a:rPr lang="en-US" dirty="0">
                  <a:latin typeface="Times New Roman" panose="02020603050405020304" pitchFamily="18" charset="0"/>
                  <a:cs typeface="Times New Roman" panose="02020603050405020304" pitchFamily="18" charset="0"/>
                </a:rPr>
                <a:t>Demonstrates the </a:t>
              </a:r>
              <a:r>
                <a:rPr lang="en-US" dirty="0" smtClean="0">
                  <a:latin typeface="Times New Roman" panose="02020603050405020304" pitchFamily="18" charset="0"/>
                  <a:cs typeface="Times New Roman" panose="02020603050405020304" pitchFamily="18" charset="0"/>
                </a:rPr>
                <a:t>capability </a:t>
              </a:r>
              <a:r>
                <a:rPr lang="en-US" dirty="0">
                  <a:latin typeface="Times New Roman" panose="02020603050405020304" pitchFamily="18" charset="0"/>
                  <a:cs typeface="Times New Roman" panose="02020603050405020304" pitchFamily="18" charset="0"/>
                </a:rPr>
                <a:t>to neutralize </a:t>
              </a:r>
              <a:r>
                <a:rPr lang="en-US" dirty="0" smtClean="0">
                  <a:latin typeface="Times New Roman" panose="02020603050405020304" pitchFamily="18" charset="0"/>
                  <a:cs typeface="Times New Roman" panose="02020603050405020304" pitchFamily="18" charset="0"/>
                </a:rPr>
                <a:t>ROS &amp; </a:t>
              </a:r>
              <a:r>
                <a:rPr lang="en-US" dirty="0">
                  <a:latin typeface="Times New Roman" panose="02020603050405020304" pitchFamily="18" charset="0"/>
                  <a:cs typeface="Times New Roman" panose="02020603050405020304" pitchFamily="18" charset="0"/>
                </a:rPr>
                <a:t>affirming its health benefits.</a:t>
              </a:r>
            </a:p>
            <a:p>
              <a:pPr algn="ctr"/>
              <a:endParaRPr lang="en-US"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8637104" y="4661518"/>
              <a:ext cx="1878496" cy="338554"/>
            </a:xfrm>
            <a:prstGeom prst="rect">
              <a:avLst/>
            </a:prstGeom>
            <a:noFill/>
            <a:scene3d>
              <a:camera prst="orthographicFront"/>
              <a:lightRig rig="threePt" dir="t"/>
            </a:scene3d>
            <a:sp3d>
              <a:bevelT/>
              <a:bevelB prst="relaxedInset"/>
            </a:sp3d>
          </p:spPr>
          <p:txBody>
            <a:bodyPr wrap="square" rtlCol="0">
              <a:spAutoFit/>
            </a:bodyPr>
            <a:lstStyle/>
            <a:p>
              <a:r>
                <a:rPr lang="en-US" sz="1600" b="1" dirty="0" smtClean="0">
                  <a:latin typeface="Times New Roman" panose="02020603050405020304" pitchFamily="18" charset="0"/>
                  <a:cs typeface="Times New Roman" panose="02020603050405020304" pitchFamily="18" charset="0"/>
                </a:rPr>
                <a:t>Bubbling</a:t>
              </a:r>
              <a:endParaRPr lang="en-US" sz="16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95520177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750" fill="hold"/>
                                        <p:tgtEl>
                                          <p:spTgt spid="6"/>
                                        </p:tgtEl>
                                        <p:attrNameLst>
                                          <p:attrName>ppt_x</p:attrName>
                                        </p:attrNameLst>
                                      </p:cBhvr>
                                      <p:tavLst>
                                        <p:tav tm="0">
                                          <p:val>
                                            <p:strVal val="0-#ppt_w/2"/>
                                          </p:val>
                                        </p:tav>
                                        <p:tav tm="100000">
                                          <p:val>
                                            <p:strVal val="#ppt_x"/>
                                          </p:val>
                                        </p:tav>
                                      </p:tavLst>
                                    </p:anim>
                                    <p:anim calcmode="lin" valueType="num">
                                      <p:cBhvr additive="base">
                                        <p:cTn id="13" dur="75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750" fill="hold"/>
                                        <p:tgtEl>
                                          <p:spTgt spid="3"/>
                                        </p:tgtEl>
                                        <p:attrNameLst>
                                          <p:attrName>ppt_x</p:attrName>
                                        </p:attrNameLst>
                                      </p:cBhvr>
                                      <p:tavLst>
                                        <p:tav tm="0">
                                          <p:val>
                                            <p:strVal val="0-#ppt_w/2"/>
                                          </p:val>
                                        </p:tav>
                                        <p:tav tm="100000">
                                          <p:val>
                                            <p:strVal val="#ppt_x"/>
                                          </p:val>
                                        </p:tav>
                                      </p:tavLst>
                                    </p:anim>
                                    <p:anim calcmode="lin" valueType="num">
                                      <p:cBhvr additive="base">
                                        <p:cTn id="1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rgbClr val="9ACD32"/>
            </a:gs>
            <a:gs pos="1000">
              <a:srgbClr val="228B22"/>
            </a:gs>
            <a:gs pos="100000">
              <a:srgbClr val="F0FFF0"/>
            </a:gs>
          </a:gsLst>
          <a:lin ang="2700000" scaled="1"/>
          <a:tileRect/>
        </a:gradFill>
        <a:effectLst/>
      </p:bgPr>
    </p:bg>
    <p:spTree>
      <p:nvGrpSpPr>
        <p:cNvPr id="1" name=""/>
        <p:cNvGrpSpPr/>
        <p:nvPr/>
      </p:nvGrpSpPr>
      <p:grpSpPr>
        <a:xfrm>
          <a:off x="0" y="0"/>
          <a:ext cx="0" cy="0"/>
          <a:chOff x="0" y="0"/>
          <a:chExt cx="0" cy="0"/>
        </a:xfrm>
      </p:grpSpPr>
      <p:sp>
        <p:nvSpPr>
          <p:cNvPr id="4" name="TextBox 3"/>
          <p:cNvSpPr txBox="1"/>
          <p:nvPr/>
        </p:nvSpPr>
        <p:spPr>
          <a:xfrm>
            <a:off x="2492211" y="655988"/>
            <a:ext cx="6702042"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Anti-inflammatory activity</a:t>
            </a:r>
            <a:endParaRPr lang="en-US" sz="24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145205" y="1610012"/>
            <a:ext cx="6484725" cy="1200329"/>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Preparation of 1% Egg Albumin </a:t>
            </a:r>
            <a:r>
              <a:rPr lang="en-US" b="1" dirty="0" smtClean="0">
                <a:latin typeface="Times New Roman" panose="02020603050405020304" pitchFamily="18" charset="0"/>
                <a:cs typeface="Times New Roman" panose="02020603050405020304" pitchFamily="18" charset="0"/>
              </a:rPr>
              <a:t>Solution</a:t>
            </a:r>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1g egg albumin </a:t>
            </a:r>
            <a:r>
              <a:rPr lang="en-US" dirty="0">
                <a:latin typeface="Times New Roman" panose="02020603050405020304" pitchFamily="18" charset="0"/>
                <a:cs typeface="Times New Roman" panose="02020603050405020304" pitchFamily="18" charset="0"/>
              </a:rPr>
              <a:t>crystals in 100ml distilled water, shake to mix.</a:t>
            </a:r>
          </a:p>
          <a:p>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1090048" y="5127730"/>
            <a:ext cx="8727720" cy="923330"/>
          </a:xfrm>
          <a:prstGeom prst="rect">
            <a:avLst/>
          </a:prstGeom>
          <a:noFill/>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Therefore, the </a:t>
            </a:r>
            <a:r>
              <a:rPr lang="en-US" b="1" dirty="0">
                <a:latin typeface="Times New Roman" panose="02020603050405020304" pitchFamily="18" charset="0"/>
                <a:cs typeface="Times New Roman" panose="02020603050405020304" pitchFamily="18" charset="0"/>
              </a:rPr>
              <a:t>herbal tea stabilizes egg albumin and demonstrates anti-inflammatory potential.</a:t>
            </a:r>
          </a:p>
          <a:p>
            <a:endParaRPr lang="en-US" dirty="0">
              <a:latin typeface="Times New Roman" panose="02020603050405020304" pitchFamily="18" charset="0"/>
              <a:cs typeface="Times New Roman" panose="02020603050405020304" pitchFamily="18" charset="0"/>
            </a:endParaRPr>
          </a:p>
        </p:txBody>
      </p:sp>
      <p:grpSp>
        <p:nvGrpSpPr>
          <p:cNvPr id="7" name="Group 6"/>
          <p:cNvGrpSpPr/>
          <p:nvPr/>
        </p:nvGrpSpPr>
        <p:grpSpPr>
          <a:xfrm>
            <a:off x="7809085" y="1610012"/>
            <a:ext cx="3448845" cy="3299981"/>
            <a:chOff x="7716460" y="2185531"/>
            <a:chExt cx="3246714" cy="3093503"/>
          </a:xfrm>
        </p:grpSpPr>
        <p:grpSp>
          <p:nvGrpSpPr>
            <p:cNvPr id="2" name="Group 1"/>
            <p:cNvGrpSpPr/>
            <p:nvPr/>
          </p:nvGrpSpPr>
          <p:grpSpPr>
            <a:xfrm>
              <a:off x="7716460" y="2185531"/>
              <a:ext cx="3246714" cy="3093503"/>
              <a:chOff x="8650111" y="2017512"/>
              <a:chExt cx="2893507" cy="2510788"/>
            </a:xfrm>
          </p:grpSpPr>
          <p:pic>
            <p:nvPicPr>
              <p:cNvPr id="8" name="Picture 7" descr="C:\Users\admin\AppData\Local\Packages\5319275A.WhatsAppDesktop_cv1g1gvanyjgm\TempState\14EA0D5B0CF49525D1866CB1E95ADA5D\WhatsApp Image 2024-09-14 at 12.29.42_6a9dbfeb.jpg"/>
              <p:cNvPicPr/>
              <p:nvPr/>
            </p:nvPicPr>
            <p:blipFill rotWithShape="1">
              <a:blip r:embed="rId2" cstate="print">
                <a:extLst>
                  <a:ext uri="{28A0092B-C50C-407E-A947-70E740481C1C}">
                    <a14:useLocalDpi xmlns:a14="http://schemas.microsoft.com/office/drawing/2010/main" val="0"/>
                  </a:ext>
                </a:extLst>
              </a:blip>
              <a:srcRect l="1" t="20704" r="20343" b="4893"/>
              <a:stretch/>
            </p:blipFill>
            <p:spPr bwMode="auto">
              <a:xfrm>
                <a:off x="8650111" y="2027656"/>
                <a:ext cx="1371600" cy="11795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9" name="Picture 8" descr="C:\Users\admin\AppData\Local\Packages\5319275A.WhatsAppDesktop_cv1g1gvanyjgm\TempState\CA0DAEC69B5ADC880FB464895726DBDF\WhatsApp Image 2024-09-14 at 12.29.55_3f157839.jpg"/>
              <p:cNvPicPr/>
              <p:nvPr/>
            </p:nvPicPr>
            <p:blipFill rotWithShape="1">
              <a:blip r:embed="rId3" cstate="print">
                <a:extLst>
                  <a:ext uri="{28A0092B-C50C-407E-A947-70E740481C1C}">
                    <a14:useLocalDpi xmlns:a14="http://schemas.microsoft.com/office/drawing/2010/main" val="0"/>
                  </a:ext>
                </a:extLst>
              </a:blip>
              <a:srcRect t="34892" r="24198" b="6753"/>
              <a:stretch/>
            </p:blipFill>
            <p:spPr bwMode="auto">
              <a:xfrm>
                <a:off x="10172018" y="2017512"/>
                <a:ext cx="1371600" cy="11795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10" name="Picture 9" descr="C:\Users\admin\AppData\Local\Packages\5319275A.WhatsAppDesktop_cv1g1gvanyjgm\TempState\2CD4E8A2CE081C3D7C32C3CDE4312EF7\WhatsApp Image 2024-09-13 at 15.42.31_9def72ad.jpg"/>
              <p:cNvPicPr/>
              <p:nvPr/>
            </p:nvPicPr>
            <p:blipFill rotWithShape="1">
              <a:blip r:embed="rId4" cstate="print">
                <a:extLst>
                  <a:ext uri="{28A0092B-C50C-407E-A947-70E740481C1C}">
                    <a14:useLocalDpi xmlns:a14="http://schemas.microsoft.com/office/drawing/2010/main" val="0"/>
                  </a:ext>
                </a:extLst>
              </a:blip>
              <a:srcRect t="39881" r="20887"/>
              <a:stretch/>
            </p:blipFill>
            <p:spPr bwMode="auto">
              <a:xfrm>
                <a:off x="8650111" y="3348724"/>
                <a:ext cx="1371600" cy="11795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11" name="Picture 10" descr="C:\Users\admin\AppData\Local\Packages\5319275A.WhatsAppDesktop_cv1g1gvanyjgm\TempState\CDF1E288CA02272E717C9D5E4CB180BD\WhatsApp Image 2024-09-14 at 13.06.45_413b4d90.jpg"/>
              <p:cNvPicPr/>
              <p:nvPr/>
            </p:nvPicPr>
            <p:blipFill rotWithShape="1">
              <a:blip r:embed="rId5" cstate="print">
                <a:extLst>
                  <a:ext uri="{28A0092B-C50C-407E-A947-70E740481C1C}">
                    <a14:useLocalDpi xmlns:a14="http://schemas.microsoft.com/office/drawing/2010/main" val="0"/>
                  </a:ext>
                </a:extLst>
              </a:blip>
              <a:srcRect t="35668" r="23136"/>
              <a:stretch/>
            </p:blipFill>
            <p:spPr bwMode="auto">
              <a:xfrm>
                <a:off x="10172018" y="3348724"/>
                <a:ext cx="1371600" cy="11795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grpSp>
        <p:sp>
          <p:nvSpPr>
            <p:cNvPr id="6" name="Rectangle 5"/>
            <p:cNvSpPr/>
            <p:nvPr/>
          </p:nvSpPr>
          <p:spPr>
            <a:xfrm>
              <a:off x="8822697" y="3155051"/>
              <a:ext cx="601447" cy="175432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600" b="1" dirty="0" smtClean="0">
                  <a:ln/>
                  <a:solidFill>
                    <a:schemeClr val="accent4"/>
                  </a:solidFill>
                </a:rPr>
                <a:t>1</a:t>
              </a:r>
            </a:p>
            <a:p>
              <a:pPr algn="ctr"/>
              <a:r>
                <a:rPr lang="en-US" sz="3600" b="1" dirty="0" smtClean="0">
                  <a:ln/>
                  <a:solidFill>
                    <a:schemeClr val="accent4"/>
                  </a:solidFill>
                </a:rPr>
                <a:t>3</a:t>
              </a:r>
              <a:endParaRPr lang="en-US" sz="3600" b="1" dirty="0">
                <a:ln/>
                <a:solidFill>
                  <a:schemeClr val="accent4"/>
                </a:solidFill>
              </a:endParaRPr>
            </a:p>
            <a:p>
              <a:pPr algn="ctr"/>
              <a:r>
                <a:rPr lang="en-US" sz="3600" b="1" cap="none" spc="0" dirty="0" smtClean="0">
                  <a:ln/>
                  <a:solidFill>
                    <a:schemeClr val="accent4"/>
                  </a:solidFill>
                  <a:effectLst/>
                </a:rPr>
                <a:t>    </a:t>
              </a:r>
              <a:endParaRPr lang="en-US" sz="3600" b="1" cap="none" spc="0" dirty="0">
                <a:ln/>
                <a:solidFill>
                  <a:schemeClr val="accent4"/>
                </a:solidFill>
                <a:effectLst/>
              </a:endParaRPr>
            </a:p>
          </p:txBody>
        </p:sp>
        <p:sp>
          <p:nvSpPr>
            <p:cNvPr id="17" name="Rectangle 16"/>
            <p:cNvSpPr/>
            <p:nvPr/>
          </p:nvSpPr>
          <p:spPr>
            <a:xfrm>
              <a:off x="9255490" y="3161211"/>
              <a:ext cx="601447" cy="175432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600" b="1" dirty="0">
                  <a:ln/>
                  <a:solidFill>
                    <a:schemeClr val="accent4"/>
                  </a:solidFill>
                </a:rPr>
                <a:t>2</a:t>
              </a:r>
              <a:endParaRPr lang="en-US" sz="3600" b="1" dirty="0" smtClean="0">
                <a:ln/>
                <a:solidFill>
                  <a:schemeClr val="accent4"/>
                </a:solidFill>
              </a:endParaRPr>
            </a:p>
            <a:p>
              <a:pPr algn="ctr"/>
              <a:r>
                <a:rPr lang="en-US" sz="3600" b="1" dirty="0">
                  <a:ln/>
                  <a:solidFill>
                    <a:schemeClr val="accent4"/>
                  </a:solidFill>
                </a:rPr>
                <a:t>4</a:t>
              </a:r>
            </a:p>
            <a:p>
              <a:pPr algn="ctr"/>
              <a:r>
                <a:rPr lang="en-US" sz="3600" b="1" cap="none" spc="0" dirty="0" smtClean="0">
                  <a:ln/>
                  <a:solidFill>
                    <a:schemeClr val="accent4"/>
                  </a:solidFill>
                  <a:effectLst/>
                </a:rPr>
                <a:t>    </a:t>
              </a:r>
              <a:endParaRPr lang="en-US" sz="3600" b="1" cap="none" spc="0" dirty="0">
                <a:ln/>
                <a:solidFill>
                  <a:schemeClr val="accent4"/>
                </a:solidFill>
                <a:effectLst/>
              </a:endParaRPr>
            </a:p>
          </p:txBody>
        </p:sp>
      </p:grpSp>
      <p:sp>
        <p:nvSpPr>
          <p:cNvPr id="15" name="TextBox 14"/>
          <p:cNvSpPr txBox="1"/>
          <p:nvPr/>
        </p:nvSpPr>
        <p:spPr>
          <a:xfrm>
            <a:off x="1090048" y="2679929"/>
            <a:ext cx="6209849" cy="2169825"/>
          </a:xfrm>
          <a:prstGeom prst="rect">
            <a:avLst/>
          </a:prstGeom>
          <a:noFill/>
        </p:spPr>
        <p:txBody>
          <a:bodyPr wrap="square" rtlCol="0">
            <a:spAutoFit/>
          </a:bodyPr>
          <a:lstStyle/>
          <a:p>
            <a:pPr marL="342900" indent="-342900">
              <a:lnSpc>
                <a:spcPct val="150000"/>
              </a:lnSpc>
              <a:buFont typeface="+mj-lt"/>
              <a:buAutoNum type="arabicPeriod"/>
            </a:pPr>
            <a:r>
              <a:rPr lang="en-US" dirty="0">
                <a:latin typeface="Times New Roman" panose="02020603050405020304" pitchFamily="18" charset="0"/>
                <a:ea typeface="Calibri" panose="020F0502020204030204" pitchFamily="34" charset="0"/>
                <a:cs typeface="Times New Roman" panose="02020603050405020304" pitchFamily="18" charset="0"/>
              </a:rPr>
              <a:t>Egg albumin solution under microscope</a:t>
            </a:r>
          </a:p>
          <a:p>
            <a:pPr marL="342900" indent="-342900">
              <a:lnSpc>
                <a:spcPct val="150000"/>
              </a:lnSpc>
              <a:buFont typeface="+mj-lt"/>
              <a:buAutoNum type="arabicPeriod"/>
            </a:pPr>
            <a:r>
              <a:rPr lang="en-US" dirty="0">
                <a:latin typeface="Times New Roman" panose="02020603050405020304" pitchFamily="18" charset="0"/>
                <a:ea typeface="Calibri" panose="020F0502020204030204" pitchFamily="34" charset="0"/>
                <a:cs typeface="Times New Roman" panose="02020603050405020304" pitchFamily="18" charset="0"/>
              </a:rPr>
              <a:t>Heated egg albumin solution under microscope</a:t>
            </a:r>
            <a:endParaRPr lang="en-US" sz="3200"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dirty="0">
                <a:latin typeface="Times New Roman" panose="02020603050405020304" pitchFamily="18" charset="0"/>
                <a:ea typeface="Calibri" panose="020F0502020204030204" pitchFamily="34" charset="0"/>
                <a:cs typeface="Times New Roman" panose="02020603050405020304" pitchFamily="18" charset="0"/>
              </a:rPr>
              <a:t>Egg albumin solution with </a:t>
            </a:r>
            <a:r>
              <a:rPr lang="en-US" dirty="0" smtClean="0">
                <a:latin typeface="Times New Roman" panose="02020603050405020304" pitchFamily="18" charset="0"/>
                <a:ea typeface="Calibri" panose="020F0502020204030204" pitchFamily="34" charset="0"/>
                <a:cs typeface="Times New Roman" panose="02020603050405020304" pitchFamily="18" charset="0"/>
              </a:rPr>
              <a:t>sample </a:t>
            </a:r>
            <a:r>
              <a:rPr lang="en-US"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under microscope</a:t>
            </a:r>
            <a:endParaRPr lang="en-US" sz="3200"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dirty="0">
                <a:latin typeface="Times New Roman" panose="02020603050405020304" pitchFamily="18" charset="0"/>
                <a:ea typeface="Calibri" panose="020F0502020204030204" pitchFamily="34" charset="0"/>
                <a:cs typeface="Times New Roman" panose="02020603050405020304" pitchFamily="18" charset="0"/>
              </a:rPr>
              <a:t>Heated egg albumin solution with </a:t>
            </a:r>
            <a:r>
              <a:rPr lang="en-US" dirty="0" smtClean="0">
                <a:latin typeface="Times New Roman" panose="02020603050405020304" pitchFamily="18" charset="0"/>
                <a:ea typeface="Calibri" panose="020F0502020204030204" pitchFamily="34" charset="0"/>
                <a:cs typeface="Times New Roman" panose="02020603050405020304" pitchFamily="18" charset="0"/>
              </a:rPr>
              <a:t>sample </a:t>
            </a:r>
            <a:r>
              <a:rPr lang="en-US"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under microscope</a:t>
            </a:r>
            <a:endParaRPr lang="en-US" sz="3200"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endParaRPr lang="en-US" dirty="0"/>
          </a:p>
        </p:txBody>
      </p:sp>
    </p:spTree>
    <p:extLst>
      <p:ext uri="{BB962C8B-B14F-4D97-AF65-F5344CB8AC3E}">
        <p14:creationId xmlns:p14="http://schemas.microsoft.com/office/powerpoint/2010/main" val="8996713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750"/>
                                        <p:tgtEl>
                                          <p:spTgt spid="5"/>
                                        </p:tgtEl>
                                      </p:cBhvr>
                                    </p:animEffect>
                                  </p:childTnLst>
                                </p:cTn>
                              </p:par>
                            </p:childTnLst>
                          </p:cTn>
                        </p:par>
                        <p:par>
                          <p:cTn id="14" fill="hold">
                            <p:stCondLst>
                              <p:cond delay="1500"/>
                            </p:stCondLst>
                            <p:childTnLst>
                              <p:par>
                                <p:cTn id="15" presetID="4" presetClass="entr" presetSubtype="3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out)">
                                      <p:cBhvr>
                                        <p:cTn id="17" dur="1000"/>
                                        <p:tgtEl>
                                          <p:spTgt spid="7"/>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750"/>
                                        <p:tgtEl>
                                          <p:spTgt spid="15"/>
                                        </p:tgtEl>
                                      </p:cBhvr>
                                    </p:animEffect>
                                  </p:childTnLst>
                                </p:cTn>
                              </p:par>
                            </p:childTnLst>
                          </p:cTn>
                        </p:par>
                        <p:par>
                          <p:cTn id="21" fill="hold">
                            <p:stCondLst>
                              <p:cond delay="2500"/>
                            </p:stCondLst>
                            <p:childTnLst>
                              <p:par>
                                <p:cTn id="22" presetID="22" presetClass="entr" presetSubtype="1"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9"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rgbClr val="9ACD32"/>
            </a:gs>
            <a:gs pos="1000">
              <a:srgbClr val="228B22"/>
            </a:gs>
            <a:gs pos="100000">
              <a:srgbClr val="F0FFF0"/>
            </a:gs>
          </a:gsLst>
          <a:lin ang="2700000" scaled="1"/>
          <a:tileRect/>
        </a:gradFill>
        <a:effectLst/>
      </p:bgPr>
    </p:bg>
    <p:spTree>
      <p:nvGrpSpPr>
        <p:cNvPr id="1" name=""/>
        <p:cNvGrpSpPr/>
        <p:nvPr/>
      </p:nvGrpSpPr>
      <p:grpSpPr>
        <a:xfrm>
          <a:off x="0" y="0"/>
          <a:ext cx="0" cy="0"/>
          <a:chOff x="0" y="0"/>
          <a:chExt cx="0" cy="0"/>
        </a:xfrm>
      </p:grpSpPr>
      <p:sp>
        <p:nvSpPr>
          <p:cNvPr id="5" name="TextBox 4"/>
          <p:cNvSpPr txBox="1"/>
          <p:nvPr/>
        </p:nvSpPr>
        <p:spPr>
          <a:xfrm>
            <a:off x="2492211" y="655988"/>
            <a:ext cx="6702042"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Dipping Time </a:t>
            </a:r>
            <a:endParaRPr lang="en-US" sz="24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035327" y="1301474"/>
            <a:ext cx="6051273" cy="3416320"/>
          </a:xfrm>
          <a:prstGeom prst="rect">
            <a:avLst/>
          </a:prstGeom>
          <a:noFill/>
        </p:spPr>
        <p:txBody>
          <a:bodyPr wrap="square" rtlCol="0">
            <a:spAutoFit/>
          </a:bodyPr>
          <a:lstStyle/>
          <a:p>
            <a:pPr>
              <a:lnSpc>
                <a:spcPct val="150000"/>
              </a:lnSpc>
            </a:pPr>
            <a:r>
              <a:rPr lang="en-US" b="1" dirty="0">
                <a:latin typeface="Times New Roman" panose="02020603050405020304" pitchFamily="18" charset="0"/>
                <a:cs typeface="Times New Roman" panose="02020603050405020304" pitchFamily="18" charset="0"/>
              </a:rPr>
              <a:t>Steeping Duration and </a:t>
            </a:r>
            <a:r>
              <a:rPr lang="en-US" b="1" dirty="0" smtClean="0">
                <a:latin typeface="Times New Roman" panose="02020603050405020304" pitchFamily="18" charset="0"/>
                <a:cs typeface="Times New Roman" panose="02020603050405020304" pitchFamily="18" charset="0"/>
              </a:rPr>
              <a:t>Temperature:</a:t>
            </a:r>
          </a:p>
          <a:p>
            <a:pPr marL="285750" indent="-285750">
              <a:lnSpc>
                <a:spcPct val="15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100°C </a:t>
            </a:r>
            <a:r>
              <a:rPr lang="en-US" dirty="0">
                <a:latin typeface="Times New Roman" panose="02020603050405020304" pitchFamily="18" charset="0"/>
                <a:cs typeface="Times New Roman" panose="02020603050405020304" pitchFamily="18" charset="0"/>
              </a:rPr>
              <a:t>for 2 </a:t>
            </a:r>
            <a:r>
              <a:rPr lang="en-US" dirty="0" err="1">
                <a:latin typeface="Times New Roman" panose="02020603050405020304" pitchFamily="18" charset="0"/>
                <a:cs typeface="Times New Roman" panose="02020603050405020304" pitchFamily="18" charset="0"/>
              </a:rPr>
              <a:t>mins</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Quick </a:t>
            </a:r>
            <a:r>
              <a:rPr lang="en-US" dirty="0">
                <a:latin typeface="Times New Roman" panose="02020603050405020304" pitchFamily="18" charset="0"/>
                <a:cs typeface="Times New Roman" panose="02020603050405020304" pitchFamily="18" charset="0"/>
              </a:rPr>
              <a:t>dissolution, strong flavor, potential </a:t>
            </a:r>
            <a:r>
              <a:rPr lang="en-US" dirty="0" smtClean="0">
                <a:latin typeface="Times New Roman" panose="02020603050405020304" pitchFamily="18" charset="0"/>
                <a:cs typeface="Times New Roman" panose="02020603050405020304" pitchFamily="18" charset="0"/>
              </a:rPr>
              <a:t>bitterness.</a:t>
            </a:r>
          </a:p>
          <a:p>
            <a:pPr marL="285750" indent="-285750">
              <a:lnSpc>
                <a:spcPct val="15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80°C </a:t>
            </a:r>
            <a:r>
              <a:rPr lang="en-US" dirty="0">
                <a:latin typeface="Times New Roman" panose="02020603050405020304" pitchFamily="18" charset="0"/>
                <a:cs typeface="Times New Roman" panose="02020603050405020304" pitchFamily="18" charset="0"/>
              </a:rPr>
              <a:t>for 3 </a:t>
            </a:r>
            <a:r>
              <a:rPr lang="en-US" dirty="0" err="1" smtClean="0">
                <a:latin typeface="Times New Roman" panose="02020603050405020304" pitchFamily="18" charset="0"/>
                <a:cs typeface="Times New Roman" panose="02020603050405020304" pitchFamily="18" charset="0"/>
              </a:rPr>
              <a:t>mins</a:t>
            </a:r>
            <a:r>
              <a:rPr lang="en-US" dirty="0" smtClean="0">
                <a:latin typeface="Times New Roman" panose="02020603050405020304" pitchFamily="18" charset="0"/>
                <a:cs typeface="Times New Roman" panose="02020603050405020304" pitchFamily="18" charset="0"/>
              </a:rPr>
              <a:t>:</a:t>
            </a:r>
          </a:p>
          <a:p>
            <a:pPr>
              <a:lnSpc>
                <a:spcPct val="150000"/>
              </a:lnSpc>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Balanced </a:t>
            </a:r>
            <a:r>
              <a:rPr lang="en-US" dirty="0">
                <a:latin typeface="Times New Roman" panose="02020603050405020304" pitchFamily="18" charset="0"/>
                <a:cs typeface="Times New Roman" panose="02020603050405020304" pitchFamily="18" charset="0"/>
              </a:rPr>
              <a:t>release, smooth tea </a:t>
            </a:r>
            <a:r>
              <a:rPr lang="en-US" dirty="0" smtClean="0">
                <a:latin typeface="Times New Roman" panose="02020603050405020304" pitchFamily="18" charset="0"/>
                <a:cs typeface="Times New Roman" panose="02020603050405020304" pitchFamily="18" charset="0"/>
              </a:rPr>
              <a:t>experience.</a:t>
            </a:r>
          </a:p>
          <a:p>
            <a:pPr marL="285750" indent="-285750">
              <a:lnSpc>
                <a:spcPct val="15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70°C </a:t>
            </a:r>
            <a:r>
              <a:rPr lang="en-US" dirty="0">
                <a:latin typeface="Times New Roman" panose="02020603050405020304" pitchFamily="18" charset="0"/>
                <a:cs typeface="Times New Roman" panose="02020603050405020304" pitchFamily="18" charset="0"/>
              </a:rPr>
              <a:t>for 4 </a:t>
            </a:r>
            <a:r>
              <a:rPr lang="en-US" dirty="0" err="1">
                <a:latin typeface="Times New Roman" panose="02020603050405020304" pitchFamily="18" charset="0"/>
                <a:cs typeface="Times New Roman" panose="02020603050405020304" pitchFamily="18" charset="0"/>
              </a:rPr>
              <a:t>mins</a:t>
            </a:r>
            <a:r>
              <a:rPr lang="en-US" dirty="0">
                <a:latin typeface="Times New Roman" panose="02020603050405020304" pitchFamily="18" charset="0"/>
                <a:cs typeface="Times New Roman" panose="02020603050405020304" pitchFamily="18" charset="0"/>
              </a:rPr>
              <a:t> &amp; 60°C for 5 </a:t>
            </a:r>
            <a:r>
              <a:rPr lang="en-US" dirty="0" err="1">
                <a:latin typeface="Times New Roman" panose="02020603050405020304" pitchFamily="18" charset="0"/>
                <a:cs typeface="Times New Roman" panose="02020603050405020304" pitchFamily="18" charset="0"/>
              </a:rPr>
              <a:t>mins</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Milder </a:t>
            </a:r>
            <a:r>
              <a:rPr lang="en-US" dirty="0">
                <a:latin typeface="Times New Roman" panose="02020603050405020304" pitchFamily="18" charset="0"/>
                <a:cs typeface="Times New Roman" panose="02020603050405020304" pitchFamily="18" charset="0"/>
              </a:rPr>
              <a:t>flavor with subtle herbal notes.</a:t>
            </a:r>
          </a:p>
          <a:p>
            <a:pPr>
              <a:lnSpc>
                <a:spcPct val="150000"/>
              </a:lnSpc>
            </a:pPr>
            <a:endParaRPr lang="en-US"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556027" y="4717794"/>
            <a:ext cx="9481930"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Graph Analysis</a:t>
            </a:r>
            <a:r>
              <a:rPr lang="en-US" dirty="0">
                <a:latin typeface="Times New Roman" panose="02020603050405020304" pitchFamily="18" charset="0"/>
                <a:cs typeface="Times New Roman" panose="02020603050405020304" pitchFamily="18" charset="0"/>
              </a:rPr>
              <a:t>: Higher temperatures release active compounds faster, while lower temperatures produce gentler flavors</a:t>
            </a:r>
          </a:p>
        </p:txBody>
      </p:sp>
      <p:sp>
        <p:nvSpPr>
          <p:cNvPr id="2" name="Round Diagonal Corner Rectangle 1"/>
          <p:cNvSpPr/>
          <p:nvPr/>
        </p:nvSpPr>
        <p:spPr>
          <a:xfrm>
            <a:off x="7086600" y="1422400"/>
            <a:ext cx="4472057" cy="2832100"/>
          </a:xfrm>
          <a:prstGeom prst="round2DiagRect">
            <a:avLst/>
          </a:prstGeom>
          <a:blipFill dpi="0" rotWithShape="1">
            <a:blip r:embed="rId2"/>
            <a:srcRect/>
            <a:stretch>
              <a:fillRect l="-3000" t="-4000" r="-8000" b="-6000"/>
            </a:stretch>
          </a:blip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121664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7"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750"/>
                                        <p:tgtEl>
                                          <p:spTgt spid="6"/>
                                        </p:tgtEl>
                                      </p:cBhvr>
                                    </p:animEffect>
                                    <p:anim calcmode="lin" valueType="num">
                                      <p:cBhvr>
                                        <p:cTn id="14" dur="750" fill="hold"/>
                                        <p:tgtEl>
                                          <p:spTgt spid="6"/>
                                        </p:tgtEl>
                                        <p:attrNameLst>
                                          <p:attrName>ppt_x</p:attrName>
                                        </p:attrNameLst>
                                      </p:cBhvr>
                                      <p:tavLst>
                                        <p:tav tm="0">
                                          <p:val>
                                            <p:strVal val="#ppt_x"/>
                                          </p:val>
                                        </p:tav>
                                        <p:tav tm="100000">
                                          <p:val>
                                            <p:strVal val="#ppt_x"/>
                                          </p:val>
                                        </p:tav>
                                      </p:tavLst>
                                    </p:anim>
                                    <p:anim calcmode="lin" valueType="num">
                                      <p:cBhvr>
                                        <p:cTn id="15" dur="75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 presetClass="entr" presetSubtype="32"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ox(out)">
                                      <p:cBhvr>
                                        <p:cTn id="19" dur="750"/>
                                        <p:tgtEl>
                                          <p:spTgt spid="2"/>
                                        </p:tgtEl>
                                      </p:cBhvr>
                                    </p:animEffect>
                                  </p:childTnLst>
                                </p:cTn>
                              </p:par>
                            </p:childTnLst>
                          </p:cTn>
                        </p:par>
                        <p:par>
                          <p:cTn id="20" fill="hold">
                            <p:stCondLst>
                              <p:cond delay="2250"/>
                            </p:stCondLst>
                            <p:childTnLst>
                              <p:par>
                                <p:cTn id="21" presetID="47"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750"/>
                                        <p:tgtEl>
                                          <p:spTgt spid="8"/>
                                        </p:tgtEl>
                                      </p:cBhvr>
                                    </p:animEffect>
                                    <p:anim calcmode="lin" valueType="num">
                                      <p:cBhvr>
                                        <p:cTn id="24" dur="750" fill="hold"/>
                                        <p:tgtEl>
                                          <p:spTgt spid="8"/>
                                        </p:tgtEl>
                                        <p:attrNameLst>
                                          <p:attrName>ppt_x</p:attrName>
                                        </p:attrNameLst>
                                      </p:cBhvr>
                                      <p:tavLst>
                                        <p:tav tm="0">
                                          <p:val>
                                            <p:strVal val="#ppt_x"/>
                                          </p:val>
                                        </p:tav>
                                        <p:tav tm="100000">
                                          <p:val>
                                            <p:strVal val="#ppt_x"/>
                                          </p:val>
                                        </p:tav>
                                      </p:tavLst>
                                    </p:anim>
                                    <p:anim calcmode="lin" valueType="num">
                                      <p:cBhvr>
                                        <p:cTn id="25" dur="7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rgbClr val="9ACD32"/>
            </a:gs>
            <a:gs pos="1000">
              <a:srgbClr val="228B22"/>
            </a:gs>
            <a:gs pos="100000">
              <a:srgbClr val="F0FFF0"/>
            </a:gs>
          </a:gsLst>
          <a:lin ang="2700000" scaled="1"/>
          <a:tileRect/>
        </a:gradFill>
        <a:effectLst/>
      </p:bgPr>
    </p:bg>
    <p:spTree>
      <p:nvGrpSpPr>
        <p:cNvPr id="1" name=""/>
        <p:cNvGrpSpPr/>
        <p:nvPr/>
      </p:nvGrpSpPr>
      <p:grpSpPr>
        <a:xfrm>
          <a:off x="0" y="0"/>
          <a:ext cx="0" cy="0"/>
          <a:chOff x="0" y="0"/>
          <a:chExt cx="0" cy="0"/>
        </a:xfrm>
      </p:grpSpPr>
      <p:sp>
        <p:nvSpPr>
          <p:cNvPr id="4" name="TextBox 3"/>
          <p:cNvSpPr txBox="1"/>
          <p:nvPr/>
        </p:nvSpPr>
        <p:spPr>
          <a:xfrm>
            <a:off x="1352525" y="1466136"/>
            <a:ext cx="6230358" cy="4801314"/>
          </a:xfrm>
          <a:prstGeom prst="rect">
            <a:avLst/>
          </a:prstGeom>
          <a:noFill/>
        </p:spPr>
        <p:txBody>
          <a:bodyPr wrap="square" rtlCol="0">
            <a:spAutoFit/>
          </a:bodyPr>
          <a:lstStyle/>
          <a:p>
            <a:pPr>
              <a:lnSpc>
                <a:spcPct val="150000"/>
              </a:lnSpc>
            </a:pPr>
            <a:r>
              <a:rPr lang="en-US" b="1" dirty="0" smtClean="0">
                <a:latin typeface="Times New Roman" panose="02020603050405020304" pitchFamily="18" charset="0"/>
                <a:cs typeface="Times New Roman" panose="02020603050405020304" pitchFamily="18" charset="0"/>
              </a:rPr>
              <a:t>Preparation</a:t>
            </a:r>
          </a:p>
          <a:p>
            <a:pPr marL="285750" indent="-285750">
              <a:lnSpc>
                <a:spcPct val="15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Agar </a:t>
            </a:r>
            <a:r>
              <a:rPr lang="en-US" dirty="0">
                <a:latin typeface="Times New Roman" panose="02020603050405020304" pitchFamily="18" charset="0"/>
                <a:cs typeface="Times New Roman" panose="02020603050405020304" pitchFamily="18" charset="0"/>
              </a:rPr>
              <a:t>plates inoculated with E. coli bacteria for uniform </a:t>
            </a:r>
            <a:r>
              <a:rPr lang="en-US" dirty="0" smtClean="0">
                <a:latin typeface="Times New Roman" panose="02020603050405020304" pitchFamily="18" charset="0"/>
                <a:cs typeface="Times New Roman" panose="02020603050405020304" pitchFamily="18" charset="0"/>
              </a:rPr>
              <a:t>growth.</a:t>
            </a:r>
          </a:p>
          <a:p>
            <a:pPr marL="285750" indent="-285750">
              <a:lnSpc>
                <a:spcPct val="150000"/>
              </a:lnSpc>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Ditch </a:t>
            </a:r>
            <a:r>
              <a:rPr lang="en-US" b="1" dirty="0">
                <a:latin typeface="Times New Roman" panose="02020603050405020304" pitchFamily="18" charset="0"/>
                <a:cs typeface="Times New Roman" panose="02020603050405020304" pitchFamily="18" charset="0"/>
              </a:rPr>
              <a:t>plate method</a:t>
            </a:r>
            <a:r>
              <a:rPr lang="en-US" b="1" dirty="0">
                <a:solidFill>
                  <a:schemeClr val="accent6">
                    <a:lumMod val="50000"/>
                  </a:schemeClr>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Prepared dandelion tea introduced into ditches in the </a:t>
            </a:r>
            <a:r>
              <a:rPr lang="en-US" dirty="0" smtClean="0">
                <a:latin typeface="Times New Roman" panose="02020603050405020304" pitchFamily="18" charset="0"/>
                <a:cs typeface="Times New Roman" panose="02020603050405020304" pitchFamily="18" charset="0"/>
              </a:rPr>
              <a:t>agar and </a:t>
            </a:r>
            <a:r>
              <a:rPr lang="en-US" dirty="0">
                <a:latin typeface="Times New Roman" panose="02020603050405020304" pitchFamily="18" charset="0"/>
                <a:cs typeface="Times New Roman" panose="02020603050405020304" pitchFamily="18" charset="0"/>
              </a:rPr>
              <a:t>incubated at 37°C for 18-24 hours.</a:t>
            </a:r>
          </a:p>
          <a:p>
            <a:pPr>
              <a:lnSpc>
                <a:spcPct val="150000"/>
              </a:lnSpc>
            </a:pPr>
            <a:r>
              <a:rPr lang="en-US" b="1" dirty="0" smtClean="0">
                <a:latin typeface="Times New Roman" panose="02020603050405020304" pitchFamily="18" charset="0"/>
                <a:cs typeface="Times New Roman" panose="02020603050405020304" pitchFamily="18" charset="0"/>
              </a:rPr>
              <a:t>Observations</a:t>
            </a:r>
            <a:r>
              <a:rPr lang="en-US" b="1" dirty="0">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Clear </a:t>
            </a:r>
            <a:r>
              <a:rPr lang="en-US" dirty="0">
                <a:latin typeface="Times New Roman" panose="02020603050405020304" pitchFamily="18" charset="0"/>
                <a:cs typeface="Times New Roman" panose="02020603050405020304" pitchFamily="18" charset="0"/>
              </a:rPr>
              <a:t>zone indicates antimicrobial activity.</a:t>
            </a:r>
          </a:p>
          <a:p>
            <a:pPr marL="285750" indent="-285750">
              <a:lnSpc>
                <a:spcPct val="150000"/>
              </a:lnSpc>
              <a:buFont typeface="Arial" panose="020B0604020202020204" pitchFamily="34" charset="0"/>
              <a:buChar char="•"/>
            </a:pPr>
            <a:r>
              <a:rPr lang="en-US" dirty="0" err="1" smtClean="0">
                <a:latin typeface="Times New Roman" panose="02020603050405020304" pitchFamily="18" charset="0"/>
                <a:cs typeface="Times New Roman" panose="02020603050405020304" pitchFamily="18" charset="0"/>
              </a:rPr>
              <a:t>Neem</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extract enhances antimicrobial properties </a:t>
            </a:r>
            <a:r>
              <a:rPr lang="en-US" dirty="0" smtClean="0">
                <a:latin typeface="Times New Roman" panose="02020603050405020304" pitchFamily="18" charset="0"/>
                <a:cs typeface="Times New Roman" panose="02020603050405020304" pitchFamily="18" charset="0"/>
              </a:rPr>
              <a:t>of </a:t>
            </a:r>
            <a:r>
              <a:rPr lang="en-US" dirty="0">
                <a:latin typeface="Times New Roman" panose="02020603050405020304" pitchFamily="18" charset="0"/>
                <a:cs typeface="Times New Roman" panose="02020603050405020304" pitchFamily="18" charset="0"/>
              </a:rPr>
              <a:t>tea</a:t>
            </a:r>
          </a:p>
          <a:p>
            <a:pPr>
              <a:lnSpc>
                <a:spcPct val="150000"/>
              </a:lnSpc>
            </a:pPr>
            <a:endParaRPr lang="en-US" b="1" dirty="0" smtClean="0">
              <a:latin typeface="Times New Roman" panose="02020603050405020304" pitchFamily="18" charset="0"/>
              <a:cs typeface="Times New Roman" panose="02020603050405020304" pitchFamily="18" charset="0"/>
            </a:endParaRPr>
          </a:p>
          <a:p>
            <a:pPr algn="ctr"/>
            <a:r>
              <a:rPr lang="en-US" b="1" dirty="0" smtClean="0">
                <a:latin typeface="Times New Roman" panose="02020603050405020304" pitchFamily="18" charset="0"/>
                <a:cs typeface="Times New Roman" panose="02020603050405020304" pitchFamily="18" charset="0"/>
              </a:rPr>
              <a:t>Therefore, </a:t>
            </a:r>
            <a:r>
              <a:rPr lang="en-US" b="1" dirty="0" err="1" smtClean="0">
                <a:latin typeface="Times New Roman" panose="02020603050405020304" pitchFamily="18" charset="0"/>
                <a:cs typeface="Times New Roman" panose="02020603050405020304" pitchFamily="18" charset="0"/>
              </a:rPr>
              <a:t>Neem</a:t>
            </a:r>
            <a:r>
              <a:rPr lang="en-US" b="1" dirty="0" smtClean="0">
                <a:latin typeface="Times New Roman" panose="02020603050405020304" pitchFamily="18" charset="0"/>
                <a:cs typeface="Times New Roman" panose="02020603050405020304" pitchFamily="18" charset="0"/>
              </a:rPr>
              <a:t>-dandelion </a:t>
            </a:r>
            <a:r>
              <a:rPr lang="en-US" b="1" dirty="0">
                <a:latin typeface="Times New Roman" panose="02020603050405020304" pitchFamily="18" charset="0"/>
                <a:cs typeface="Times New Roman" panose="02020603050405020304" pitchFamily="18" charset="0"/>
              </a:rPr>
              <a:t>tea effectively inhibits E. coli growth.</a:t>
            </a:r>
          </a:p>
          <a:p>
            <a:pPr>
              <a:lnSpc>
                <a:spcPct val="150000"/>
              </a:lnSpc>
            </a:pPr>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723322" y="464426"/>
            <a:ext cx="4383156"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Antimicrobial Activity</a:t>
            </a:r>
            <a:endParaRPr lang="en-US" sz="2400" b="1" dirty="0">
              <a:latin typeface="Times New Roman" panose="02020603050405020304" pitchFamily="18" charset="0"/>
              <a:cs typeface="Times New Roman" panose="02020603050405020304" pitchFamily="18" charset="0"/>
            </a:endParaRPr>
          </a:p>
        </p:txBody>
      </p:sp>
      <p:sp>
        <p:nvSpPr>
          <p:cNvPr id="2" name="Oval 1"/>
          <p:cNvSpPr/>
          <p:nvPr/>
        </p:nvSpPr>
        <p:spPr>
          <a:xfrm>
            <a:off x="8274481" y="1234361"/>
            <a:ext cx="5117669" cy="5033089"/>
          </a:xfrm>
          <a:prstGeom prst="ellipse">
            <a:avLst/>
          </a:prstGeom>
          <a:blipFill dpi="0" rotWithShape="1">
            <a:blip r:embed="rId2"/>
            <a:srcRect/>
            <a:stretch>
              <a:fillRect l="-8000" t="-4000" r="-3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2192000" y="0"/>
            <a:ext cx="1358900" cy="7302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16200000">
            <a:off x="6477000" y="381000"/>
            <a:ext cx="596900" cy="13550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316123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6" presetClass="entr" presetSubtype="32"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circle(out)">
                                      <p:cBhvr>
                                        <p:cTn id="1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rgbClr val="9ACD32"/>
            </a:gs>
            <a:gs pos="1000">
              <a:srgbClr val="228B22"/>
            </a:gs>
            <a:gs pos="100000">
              <a:srgbClr val="F0FFF0"/>
            </a:gs>
          </a:gsLst>
          <a:lin ang="2700000" scaled="1"/>
          <a:tileRect/>
        </a:gradFill>
        <a:effectLst/>
      </p:bgPr>
    </p:bg>
    <p:spTree>
      <p:nvGrpSpPr>
        <p:cNvPr id="1" name=""/>
        <p:cNvGrpSpPr/>
        <p:nvPr/>
      </p:nvGrpSpPr>
      <p:grpSpPr>
        <a:xfrm>
          <a:off x="0" y="0"/>
          <a:ext cx="0" cy="0"/>
          <a:chOff x="0" y="0"/>
          <a:chExt cx="0" cy="0"/>
        </a:xfrm>
      </p:grpSpPr>
      <p:sp>
        <p:nvSpPr>
          <p:cNvPr id="4" name="TextBox 3"/>
          <p:cNvSpPr txBox="1"/>
          <p:nvPr/>
        </p:nvSpPr>
        <p:spPr>
          <a:xfrm>
            <a:off x="4526384" y="351322"/>
            <a:ext cx="5659655" cy="584775"/>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CONCLUSION</a:t>
            </a:r>
            <a:endParaRPr lang="en-US" sz="32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086415" y="1189594"/>
            <a:ext cx="10004079" cy="6740307"/>
          </a:xfrm>
          <a:prstGeom prst="rect">
            <a:avLst/>
          </a:prstGeom>
          <a:noFill/>
        </p:spPr>
        <p:txBody>
          <a:bodyPr wrap="square" rtlCol="0">
            <a:spAutoFit/>
          </a:bodyPr>
          <a:lstStyle/>
          <a:p>
            <a:pPr marL="2857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main purpose of this project is to </a:t>
            </a:r>
            <a:r>
              <a:rPr lang="en-US" b="1" dirty="0">
                <a:latin typeface="Times New Roman" panose="02020603050405020304" pitchFamily="18" charset="0"/>
                <a:cs typeface="Times New Roman" panose="02020603050405020304" pitchFamily="18" charset="0"/>
              </a:rPr>
              <a:t>develop and assess a natural, herbal-based detoxifying tea that supports the body's cleansing processes</a:t>
            </a:r>
            <a:r>
              <a:rPr lang="en-US" b="1" dirty="0" smtClean="0">
                <a:latin typeface="Times New Roman" panose="02020603050405020304" pitchFamily="18" charset="0"/>
                <a:cs typeface="Times New Roman" panose="02020603050405020304" pitchFamily="18" charset="0"/>
              </a:rPr>
              <a:t>.</a:t>
            </a:r>
          </a:p>
          <a:p>
            <a:pPr marL="285750" lvl="1" indent="-285750">
              <a:buFont typeface="Arial" panose="020B0604020202020204" pitchFamily="34" charset="0"/>
              <a:buChar char="•"/>
            </a:pPr>
            <a:endParaRPr lang="en-US" b="1" dirty="0" smtClean="0">
              <a:latin typeface="Times New Roman" panose="02020603050405020304" pitchFamily="18" charset="0"/>
              <a:cs typeface="Times New Roman" panose="02020603050405020304" pitchFamily="18" charset="0"/>
            </a:endParaRPr>
          </a:p>
          <a:p>
            <a:pPr marL="285750" lvl="1" indent="-285750">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Dandelion </a:t>
            </a:r>
            <a:r>
              <a:rPr lang="en-US" dirty="0" smtClean="0">
                <a:latin typeface="Times New Roman" panose="02020603050405020304" pitchFamily="18" charset="0"/>
                <a:cs typeface="Times New Roman" panose="02020603050405020304" pitchFamily="18" charset="0"/>
              </a:rPr>
              <a:t>is the major ingredient and dandelion tea includes other ingredients such as </a:t>
            </a:r>
            <a:r>
              <a:rPr lang="en-US" dirty="0" err="1">
                <a:latin typeface="Times New Roman" panose="02020603050405020304" pitchFamily="18" charset="0"/>
                <a:cs typeface="Times New Roman" panose="02020603050405020304" pitchFamily="18" charset="0"/>
              </a:rPr>
              <a:t>Neem</a:t>
            </a:r>
            <a:r>
              <a:rPr lang="en-US" dirty="0">
                <a:latin typeface="Times New Roman" panose="02020603050405020304" pitchFamily="18" charset="0"/>
                <a:cs typeface="Times New Roman" panose="02020603050405020304" pitchFamily="18" charset="0"/>
              </a:rPr>
              <a:t>, Turmeric, Ginger, Mint, </a:t>
            </a:r>
            <a:r>
              <a:rPr lang="en-US" dirty="0" err="1">
                <a:latin typeface="Times New Roman" panose="02020603050405020304" pitchFamily="18" charset="0"/>
                <a:cs typeface="Times New Roman" panose="02020603050405020304" pitchFamily="18" charset="0"/>
              </a:rPr>
              <a:t>Tulsi</a:t>
            </a:r>
            <a:r>
              <a:rPr lang="en-US" dirty="0">
                <a:latin typeface="Times New Roman" panose="02020603050405020304" pitchFamily="18" charset="0"/>
                <a:cs typeface="Times New Roman" panose="02020603050405020304" pitchFamily="18" charset="0"/>
              </a:rPr>
              <a:t>, Lemon, Amla, </a:t>
            </a:r>
            <a:r>
              <a:rPr lang="en-US" dirty="0" err="1">
                <a:latin typeface="Times New Roman" panose="02020603050405020304" pitchFamily="18" charset="0"/>
                <a:cs typeface="Times New Roman" panose="02020603050405020304" pitchFamily="18" charset="0"/>
              </a:rPr>
              <a:t>Liquorice</a:t>
            </a:r>
            <a:r>
              <a:rPr lang="en-US" dirty="0">
                <a:latin typeface="Times New Roman" panose="02020603050405020304" pitchFamily="18" charset="0"/>
                <a:cs typeface="Times New Roman" panose="02020603050405020304" pitchFamily="18" charset="0"/>
              </a:rPr>
              <a:t>, and Cardamom</a:t>
            </a:r>
            <a:r>
              <a:rPr lang="en-US" dirty="0" smtClean="0">
                <a:latin typeface="Times New Roman" panose="02020603050405020304" pitchFamily="18" charset="0"/>
                <a:cs typeface="Times New Roman" panose="02020603050405020304" pitchFamily="18" charset="0"/>
              </a:rPr>
              <a:t>.</a:t>
            </a:r>
          </a:p>
          <a:p>
            <a:pPr marL="285750" lvl="1" indent="-285750">
              <a:buFont typeface="Arial" panose="020B0604020202020204" pitchFamily="34" charset="0"/>
              <a:buChar char="•"/>
            </a:pPr>
            <a:endParaRPr lang="en-US" b="1" dirty="0" smtClean="0">
              <a:latin typeface="Times New Roman" panose="02020603050405020304" pitchFamily="18" charset="0"/>
              <a:cs typeface="Times New Roman" panose="02020603050405020304" pitchFamily="18" charset="0"/>
            </a:endParaRPr>
          </a:p>
          <a:p>
            <a:pPr marL="285750" lvl="1"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Dandelion tea is designed </a:t>
            </a:r>
            <a:r>
              <a:rPr lang="en-US" b="1" dirty="0" smtClean="0">
                <a:latin typeface="Times New Roman" panose="02020603050405020304" pitchFamily="18" charset="0"/>
                <a:cs typeface="Times New Roman" panose="02020603050405020304" pitchFamily="18" charset="0"/>
              </a:rPr>
              <a:t>to provide specific health benefits </a:t>
            </a:r>
            <a:r>
              <a:rPr lang="en-US" dirty="0" smtClean="0">
                <a:latin typeface="Times New Roman" panose="02020603050405020304" pitchFamily="18" charset="0"/>
                <a:cs typeface="Times New Roman" panose="02020603050405020304" pitchFamily="18" charset="0"/>
              </a:rPr>
              <a:t>such as detoxification, antioxidants, boost energy levels, improve immunity, release stress and enhance digestion.</a:t>
            </a:r>
          </a:p>
          <a:p>
            <a:pPr marL="0" lvl="1"/>
            <a:endParaRPr lang="en-US" b="1"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preparation</a:t>
            </a:r>
            <a:r>
              <a:rPr lang="en-US" dirty="0">
                <a:latin typeface="Times New Roman" panose="02020603050405020304" pitchFamily="18" charset="0"/>
                <a:cs typeface="Times New Roman" panose="02020603050405020304" pitchFamily="18" charset="0"/>
              </a:rPr>
              <a:t> involves careful selection, drying, grinding and formulation of ingredients into a balanced tea blend, with packaging designed to retained freshness</a:t>
            </a:r>
            <a:r>
              <a:rPr lang="en-US" dirty="0" smtClean="0">
                <a:latin typeface="Times New Roman" panose="02020603050405020304" pitchFamily="18" charset="0"/>
                <a:cs typeface="Times New Roman" panose="02020603050405020304" pitchFamily="18" charset="0"/>
              </a:rPr>
              <a:t>.</a:t>
            </a:r>
          </a:p>
          <a:p>
            <a:pPr algn="just"/>
            <a:endParaRPr lang="en-US" b="1"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This </a:t>
            </a:r>
            <a:r>
              <a:rPr lang="en-US" dirty="0">
                <a:latin typeface="Times New Roman" panose="02020603050405020304" pitchFamily="18" charset="0"/>
                <a:cs typeface="Times New Roman" panose="02020603050405020304" pitchFamily="18" charset="0"/>
              </a:rPr>
              <a:t>tea </a:t>
            </a:r>
            <a:r>
              <a:rPr lang="en-US" dirty="0" smtClean="0">
                <a:latin typeface="Times New Roman" panose="02020603050405020304" pitchFamily="18" charset="0"/>
                <a:cs typeface="Times New Roman" panose="02020603050405020304" pitchFamily="18" charset="0"/>
              </a:rPr>
              <a:t>is </a:t>
            </a:r>
            <a:r>
              <a:rPr lang="en-US" dirty="0">
                <a:latin typeface="Times New Roman" panose="02020603050405020304" pitchFamily="18" charset="0"/>
                <a:cs typeface="Times New Roman" panose="02020603050405020304" pitchFamily="18" charset="0"/>
              </a:rPr>
              <a:t>developed through three trials (F1, F2, F3). </a:t>
            </a:r>
            <a:r>
              <a:rPr lang="en-US" b="1" dirty="0">
                <a:latin typeface="Times New Roman" panose="02020603050405020304" pitchFamily="18" charset="0"/>
                <a:cs typeface="Times New Roman" panose="02020603050405020304" pitchFamily="18" charset="0"/>
              </a:rPr>
              <a:t>F2</a:t>
            </a:r>
            <a:r>
              <a:rPr lang="en-US" dirty="0">
                <a:latin typeface="Times New Roman" panose="02020603050405020304" pitchFamily="18" charset="0"/>
                <a:cs typeface="Times New Roman" panose="02020603050405020304" pitchFamily="18" charset="0"/>
              </a:rPr>
              <a:t> was chosen because it </a:t>
            </a:r>
            <a:r>
              <a:rPr lang="en-US" dirty="0" smtClean="0">
                <a:latin typeface="Times New Roman" panose="02020603050405020304" pitchFamily="18" charset="0"/>
                <a:cs typeface="Times New Roman" panose="02020603050405020304" pitchFamily="18" charset="0"/>
              </a:rPr>
              <a:t>is </a:t>
            </a:r>
            <a:r>
              <a:rPr lang="en-US" dirty="0">
                <a:latin typeface="Times New Roman" panose="02020603050405020304" pitchFamily="18" charset="0"/>
                <a:cs typeface="Times New Roman" panose="02020603050405020304" pitchFamily="18" charset="0"/>
              </a:rPr>
              <a:t>more </a:t>
            </a:r>
            <a:r>
              <a:rPr lang="en-US" b="1" dirty="0">
                <a:latin typeface="Times New Roman" panose="02020603050405020304" pitchFamily="18" charset="0"/>
                <a:cs typeface="Times New Roman" panose="02020603050405020304" pitchFamily="18" charset="0"/>
              </a:rPr>
              <a:t>palatable and acceptable </a:t>
            </a:r>
            <a:r>
              <a:rPr lang="en-US" dirty="0">
                <a:latin typeface="Times New Roman" panose="02020603050405020304" pitchFamily="18" charset="0"/>
                <a:cs typeface="Times New Roman" panose="02020603050405020304" pitchFamily="18" charset="0"/>
              </a:rPr>
              <a:t>due to the higher lemon and ginger content, which enhanced the flavor.</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Phytochemical analysis confirms the presence of </a:t>
            </a:r>
            <a:r>
              <a:rPr lang="en-US" b="1" dirty="0" smtClean="0">
                <a:latin typeface="Times New Roman" panose="02020603050405020304" pitchFamily="18" charset="0"/>
                <a:cs typeface="Times New Roman" panose="02020603050405020304" pitchFamily="18" charset="0"/>
              </a:rPr>
              <a:t>active </a:t>
            </a:r>
            <a:r>
              <a:rPr lang="en-US" b="1" dirty="0">
                <a:latin typeface="Times New Roman" panose="02020603050405020304" pitchFamily="18" charset="0"/>
                <a:cs typeface="Times New Roman" panose="02020603050405020304" pitchFamily="18" charset="0"/>
              </a:rPr>
              <a:t>compounds</a:t>
            </a:r>
            <a:r>
              <a:rPr lang="en-US" dirty="0">
                <a:latin typeface="Times New Roman" panose="02020603050405020304" pitchFamily="18" charset="0"/>
                <a:cs typeface="Times New Roman" panose="02020603050405020304" pitchFamily="18" charset="0"/>
              </a:rPr>
              <a:t>, while activity tests demonstrate </a:t>
            </a:r>
            <a:r>
              <a:rPr lang="en-US" dirty="0" smtClean="0">
                <a:latin typeface="Times New Roman" panose="02020603050405020304" pitchFamily="18" charset="0"/>
                <a:cs typeface="Times New Roman" panose="02020603050405020304" pitchFamily="18" charset="0"/>
              </a:rPr>
              <a:t>the antioxidant</a:t>
            </a:r>
            <a:r>
              <a:rPr lang="en-US" dirty="0">
                <a:latin typeface="Times New Roman" panose="02020603050405020304" pitchFamily="18" charset="0"/>
                <a:cs typeface="Times New Roman" panose="02020603050405020304" pitchFamily="18" charset="0"/>
              </a:rPr>
              <a:t>, anti-inflammatory and antimicrobial properties. </a:t>
            </a:r>
            <a:r>
              <a:rPr lang="en-US" dirty="0" smtClean="0">
                <a:latin typeface="Times New Roman" panose="02020603050405020304" pitchFamily="18" charset="0"/>
                <a:cs typeface="Times New Roman" panose="02020603050405020304" pitchFamily="18" charset="0"/>
              </a:rPr>
              <a:t>It also assists in </a:t>
            </a:r>
            <a:r>
              <a:rPr lang="en-US" b="1" dirty="0" smtClean="0">
                <a:latin typeface="Times New Roman" panose="02020603050405020304" pitchFamily="18" charset="0"/>
                <a:cs typeface="Times New Roman" panose="02020603050405020304" pitchFamily="18" charset="0"/>
              </a:rPr>
              <a:t>standardization of quality, safety and efficacy</a:t>
            </a:r>
            <a:r>
              <a:rPr lang="en-US" dirty="0" smtClean="0">
                <a:latin typeface="Times New Roman" panose="02020603050405020304" pitchFamily="18" charset="0"/>
                <a:cs typeface="Times New Roman" panose="02020603050405020304" pitchFamily="18" charset="0"/>
              </a:rPr>
              <a:t> of dandelion tea.</a:t>
            </a:r>
            <a:endParaRPr lang="en-US" dirty="0">
              <a:latin typeface="Times New Roman" panose="02020603050405020304" pitchFamily="18" charset="0"/>
              <a:cs typeface="Times New Roman" panose="02020603050405020304" pitchFamily="18" charset="0"/>
            </a:endParaRPr>
          </a:p>
          <a:p>
            <a:pPr marL="0" lvl="1"/>
            <a:endParaRPr lang="en-US" b="1" dirty="0" smtClean="0">
              <a:latin typeface="Times New Roman" panose="02020603050405020304" pitchFamily="18" charset="0"/>
              <a:cs typeface="Times New Roman" panose="02020603050405020304" pitchFamily="18" charset="0"/>
            </a:endParaRPr>
          </a:p>
          <a:p>
            <a:pPr marL="285750" lvl="1" indent="-285750">
              <a:buFont typeface="Arial" panose="020B0604020202020204" pitchFamily="34" charset="0"/>
              <a:buChar char="•"/>
            </a:pPr>
            <a:endParaRPr lang="en-US" b="1" dirty="0" smtClean="0">
              <a:latin typeface="Times New Roman" panose="02020603050405020304" pitchFamily="18" charset="0"/>
              <a:cs typeface="Times New Roman" panose="02020603050405020304" pitchFamily="18" charset="0"/>
            </a:endParaRPr>
          </a:p>
          <a:p>
            <a:pPr marL="285750" lvl="1" indent="-285750">
              <a:buFont typeface="Arial" panose="020B0604020202020204" pitchFamily="34" charset="0"/>
              <a:buChar char="•"/>
            </a:pPr>
            <a:endParaRPr lang="en-US" b="1" dirty="0" smtClean="0">
              <a:latin typeface="Times New Roman" panose="02020603050405020304" pitchFamily="18" charset="0"/>
              <a:cs typeface="Times New Roman" panose="02020603050405020304" pitchFamily="18" charset="0"/>
            </a:endParaRPr>
          </a:p>
          <a:p>
            <a:pPr marL="285750" lvl="1" indent="-28575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285750" lvl="1" indent="-28575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7128851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xagon 3"/>
          <p:cNvSpPr/>
          <p:nvPr/>
        </p:nvSpPr>
        <p:spPr>
          <a:xfrm>
            <a:off x="3776132" y="2918530"/>
            <a:ext cx="1712255" cy="1415944"/>
          </a:xfrm>
          <a:prstGeom prst="hexagon">
            <a:avLst/>
          </a:prstGeom>
          <a:blipFill dpi="0" rotWithShape="1">
            <a:blip r:embed="rId2"/>
            <a:srcRect/>
            <a:stretch>
              <a:fillRect l="2000" t="-1000" r="2000" b="1000"/>
            </a:stretch>
          </a:blip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p:cNvSpPr/>
          <p:nvPr/>
        </p:nvSpPr>
        <p:spPr>
          <a:xfrm>
            <a:off x="6901555" y="2918530"/>
            <a:ext cx="1712255" cy="1415944"/>
          </a:xfrm>
          <a:prstGeom prst="hexagon">
            <a:avLst/>
          </a:prstGeom>
          <a:blipFill dpi="0" rotWithShape="1">
            <a:blip r:embed="rId3"/>
            <a:srcRect/>
            <a:stretch>
              <a:fillRect l="2000" r="1000"/>
            </a:stretch>
          </a:blip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p:cNvSpPr/>
          <p:nvPr/>
        </p:nvSpPr>
        <p:spPr>
          <a:xfrm>
            <a:off x="5338844" y="2070366"/>
            <a:ext cx="1712255" cy="1415944"/>
          </a:xfrm>
          <a:prstGeom prst="hexagon">
            <a:avLst/>
          </a:prstGeom>
          <a:blipFill dpi="0" rotWithShape="1">
            <a:blip r:embed="rId4"/>
            <a:srcRect/>
            <a:stretch>
              <a:fillRect l="-24000" r="-6000"/>
            </a:stretch>
          </a:blip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p:cNvSpPr/>
          <p:nvPr/>
        </p:nvSpPr>
        <p:spPr>
          <a:xfrm>
            <a:off x="6981887" y="4620407"/>
            <a:ext cx="1712255" cy="1415944"/>
          </a:xfrm>
          <a:prstGeom prst="hexagon">
            <a:avLst/>
          </a:prstGeom>
          <a:blipFill dpi="0" rotWithShape="1">
            <a:blip r:embed="rId5"/>
            <a:srcRect/>
            <a:stretch>
              <a:fillRect l="2000" t="1000" r="1000" b="1000"/>
            </a:stretch>
          </a:blip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p:cNvSpPr/>
          <p:nvPr/>
        </p:nvSpPr>
        <p:spPr>
          <a:xfrm>
            <a:off x="3787347" y="4600257"/>
            <a:ext cx="1712255" cy="1415944"/>
          </a:xfrm>
          <a:prstGeom prst="hexagon">
            <a:avLst/>
          </a:prstGeom>
          <a:blipFill dpi="0" rotWithShape="1">
            <a:blip r:embed="rId6"/>
            <a:srcRect/>
            <a:stretch>
              <a:fillRect l="-5000" t="-6000" r="-5000" b="1000"/>
            </a:stretch>
          </a:blip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230949" y="4230925"/>
            <a:ext cx="2437442" cy="369332"/>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FUTURE SCOPE </a:t>
            </a:r>
            <a:endParaRPr lang="en-US" b="1"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4883911" y="1599767"/>
            <a:ext cx="4035287"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Expansion of Product Range</a:t>
            </a:r>
          </a:p>
        </p:txBody>
      </p:sp>
      <p:sp>
        <p:nvSpPr>
          <p:cNvPr id="12" name="TextBox 11"/>
          <p:cNvSpPr txBox="1"/>
          <p:nvPr/>
        </p:nvSpPr>
        <p:spPr>
          <a:xfrm>
            <a:off x="8613810" y="2948260"/>
            <a:ext cx="4035287"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Clinical Trials</a:t>
            </a:r>
          </a:p>
        </p:txBody>
      </p:sp>
      <p:sp>
        <p:nvSpPr>
          <p:cNvPr id="13" name="TextBox 12"/>
          <p:cNvSpPr txBox="1"/>
          <p:nvPr/>
        </p:nvSpPr>
        <p:spPr>
          <a:xfrm>
            <a:off x="8613809" y="4620407"/>
            <a:ext cx="4035287"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Brand </a:t>
            </a:r>
            <a:r>
              <a:rPr lang="en-US" b="1" dirty="0" smtClean="0">
                <a:latin typeface="Times New Roman" panose="02020603050405020304" pitchFamily="18" charset="0"/>
                <a:cs typeface="Times New Roman" panose="02020603050405020304" pitchFamily="18" charset="0"/>
              </a:rPr>
              <a:t>Collaborations</a:t>
            </a:r>
            <a:endParaRPr lang="en-US" b="1"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522201" y="2918530"/>
            <a:ext cx="4035287"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Exploring International Markets</a:t>
            </a:r>
          </a:p>
        </p:txBody>
      </p:sp>
      <p:sp>
        <p:nvSpPr>
          <p:cNvPr id="15" name="TextBox 14"/>
          <p:cNvSpPr txBox="1"/>
          <p:nvPr/>
        </p:nvSpPr>
        <p:spPr>
          <a:xfrm>
            <a:off x="1766188" y="4620407"/>
            <a:ext cx="4035287" cy="369332"/>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Sustainability Focus</a:t>
            </a:r>
            <a:endParaRPr lang="en-US" b="1" dirty="0">
              <a:latin typeface="Times New Roman" panose="02020603050405020304" pitchFamily="18" charset="0"/>
              <a:cs typeface="Times New Roman" panose="02020603050405020304" pitchFamily="18" charset="0"/>
            </a:endParaRPr>
          </a:p>
        </p:txBody>
      </p:sp>
      <p:sp>
        <p:nvSpPr>
          <p:cNvPr id="2" name="TextBox 1"/>
          <p:cNvSpPr txBox="1"/>
          <p:nvPr/>
        </p:nvSpPr>
        <p:spPr>
          <a:xfrm>
            <a:off x="1396917" y="676788"/>
            <a:ext cx="9234535"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From the result and conclusion of the work we can summarize that herbal detoxifying tea neutralize the harmful toxins, aiding liver in eliminating waste.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109381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16" presetClass="entr" presetSubtype="37"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outVertical)">
                                      <p:cBhvr>
                                        <p:cTn id="13" dur="500"/>
                                        <p:tgtEl>
                                          <p:spTgt spid="10"/>
                                        </p:tgtEl>
                                      </p:cBhvr>
                                    </p:animEffect>
                                  </p:childTnLst>
                                </p:cTn>
                              </p:par>
                            </p:childTnLst>
                          </p:cTn>
                        </p:par>
                        <p:par>
                          <p:cTn id="14" fill="hold">
                            <p:stCondLst>
                              <p:cond delay="1250"/>
                            </p:stCondLst>
                            <p:childTnLst>
                              <p:par>
                                <p:cTn id="15" presetID="6" presetClass="entr" presetSubtype="32"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out)">
                                      <p:cBhvr>
                                        <p:cTn id="17" dur="750"/>
                                        <p:tgtEl>
                                          <p:spTgt spid="6"/>
                                        </p:tgtEl>
                                      </p:cBhvr>
                                    </p:animEffect>
                                  </p:childTnLst>
                                </p:cTn>
                              </p:par>
                            </p:childTnLst>
                          </p:cTn>
                        </p:par>
                        <p:par>
                          <p:cTn id="18" fill="hold">
                            <p:stCondLst>
                              <p:cond delay="2000"/>
                            </p:stCondLst>
                            <p:childTnLst>
                              <p:par>
                                <p:cTn id="19" presetID="6" presetClass="entr" presetSubtype="32"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ircle(out)">
                                      <p:cBhvr>
                                        <p:cTn id="21" dur="750"/>
                                        <p:tgtEl>
                                          <p:spTgt spid="5"/>
                                        </p:tgtEl>
                                      </p:cBhvr>
                                    </p:animEffect>
                                  </p:childTnLst>
                                </p:cTn>
                              </p:par>
                            </p:childTnLst>
                          </p:cTn>
                        </p:par>
                        <p:par>
                          <p:cTn id="22" fill="hold">
                            <p:stCondLst>
                              <p:cond delay="2750"/>
                            </p:stCondLst>
                            <p:childTnLst>
                              <p:par>
                                <p:cTn id="23" presetID="6" presetClass="entr" presetSubtype="32"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circle(out)">
                                      <p:cBhvr>
                                        <p:cTn id="25" dur="750"/>
                                        <p:tgtEl>
                                          <p:spTgt spid="7"/>
                                        </p:tgtEl>
                                      </p:cBhvr>
                                    </p:animEffect>
                                  </p:childTnLst>
                                </p:cTn>
                              </p:par>
                            </p:childTnLst>
                          </p:cTn>
                        </p:par>
                        <p:par>
                          <p:cTn id="26" fill="hold">
                            <p:stCondLst>
                              <p:cond delay="3500"/>
                            </p:stCondLst>
                            <p:childTnLst>
                              <p:par>
                                <p:cTn id="27" presetID="6" presetClass="entr" presetSubtype="32"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circle(out)">
                                      <p:cBhvr>
                                        <p:cTn id="29" dur="750"/>
                                        <p:tgtEl>
                                          <p:spTgt spid="4"/>
                                        </p:tgtEl>
                                      </p:cBhvr>
                                    </p:animEffect>
                                  </p:childTnLst>
                                </p:cTn>
                              </p:par>
                            </p:childTnLst>
                          </p:cTn>
                        </p:par>
                        <p:par>
                          <p:cTn id="30" fill="hold">
                            <p:stCondLst>
                              <p:cond delay="4250"/>
                            </p:stCondLst>
                            <p:childTnLst>
                              <p:par>
                                <p:cTn id="31" presetID="6" presetClass="entr" presetSubtype="32"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circle(out)">
                                      <p:cBhvr>
                                        <p:cTn id="33" dur="750"/>
                                        <p:tgtEl>
                                          <p:spTgt spid="8"/>
                                        </p:tgtEl>
                                      </p:cBhvr>
                                    </p:animEffect>
                                  </p:childTnLst>
                                </p:cTn>
                              </p:par>
                            </p:childTnLst>
                          </p:cTn>
                        </p:par>
                        <p:par>
                          <p:cTn id="34" fill="hold">
                            <p:stCondLst>
                              <p:cond delay="5000"/>
                            </p:stCondLst>
                            <p:childTnLst>
                              <p:par>
                                <p:cTn id="35" presetID="53" presetClass="entr" presetSubtype="16"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childTnLst>
                          </p:cTn>
                        </p:par>
                        <p:par>
                          <p:cTn id="40" fill="hold">
                            <p:stCondLst>
                              <p:cond delay="5500"/>
                            </p:stCondLst>
                            <p:childTnLst>
                              <p:par>
                                <p:cTn id="41" presetID="17" presetClass="entr" presetSubtype="8"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ppt_x</p:attrName>
                                        </p:attrNameLst>
                                      </p:cBhvr>
                                      <p:tavLst>
                                        <p:tav tm="0">
                                          <p:val>
                                            <p:strVal val="#ppt_x-#ppt_w/2"/>
                                          </p:val>
                                        </p:tav>
                                        <p:tav tm="100000">
                                          <p:val>
                                            <p:strVal val="#ppt_x"/>
                                          </p:val>
                                        </p:tav>
                                      </p:tavLst>
                                    </p:anim>
                                    <p:anim calcmode="lin" valueType="num">
                                      <p:cBhvr>
                                        <p:cTn id="44" dur="500" fill="hold"/>
                                        <p:tgtEl>
                                          <p:spTgt spid="12"/>
                                        </p:tgtEl>
                                        <p:attrNameLst>
                                          <p:attrName>ppt_y</p:attrName>
                                        </p:attrNameLst>
                                      </p:cBhvr>
                                      <p:tavLst>
                                        <p:tav tm="0">
                                          <p:val>
                                            <p:strVal val="#ppt_y"/>
                                          </p:val>
                                        </p:tav>
                                        <p:tav tm="100000">
                                          <p:val>
                                            <p:strVal val="#ppt_y"/>
                                          </p:val>
                                        </p:tav>
                                      </p:tavLst>
                                    </p:anim>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strVal val="#ppt_h"/>
                                          </p:val>
                                        </p:tav>
                                        <p:tav tm="100000">
                                          <p:val>
                                            <p:strVal val="#ppt_h"/>
                                          </p:val>
                                        </p:tav>
                                      </p:tavLst>
                                    </p:anim>
                                  </p:childTnLst>
                                </p:cTn>
                              </p:par>
                            </p:childTnLst>
                          </p:cTn>
                        </p:par>
                        <p:par>
                          <p:cTn id="47" fill="hold">
                            <p:stCondLst>
                              <p:cond delay="6000"/>
                            </p:stCondLst>
                            <p:childTnLst>
                              <p:par>
                                <p:cTn id="48" presetID="17" presetClass="entr" presetSubtype="8"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p:cTn id="50" dur="500" fill="hold"/>
                                        <p:tgtEl>
                                          <p:spTgt spid="13"/>
                                        </p:tgtEl>
                                        <p:attrNameLst>
                                          <p:attrName>ppt_x</p:attrName>
                                        </p:attrNameLst>
                                      </p:cBhvr>
                                      <p:tavLst>
                                        <p:tav tm="0">
                                          <p:val>
                                            <p:strVal val="#ppt_x-#ppt_w/2"/>
                                          </p:val>
                                        </p:tav>
                                        <p:tav tm="100000">
                                          <p:val>
                                            <p:strVal val="#ppt_x"/>
                                          </p:val>
                                        </p:tav>
                                      </p:tavLst>
                                    </p:anim>
                                    <p:anim calcmode="lin" valueType="num">
                                      <p:cBhvr>
                                        <p:cTn id="51" dur="500" fill="hold"/>
                                        <p:tgtEl>
                                          <p:spTgt spid="13"/>
                                        </p:tgtEl>
                                        <p:attrNameLst>
                                          <p:attrName>ppt_y</p:attrName>
                                        </p:attrNameLst>
                                      </p:cBhvr>
                                      <p:tavLst>
                                        <p:tav tm="0">
                                          <p:val>
                                            <p:strVal val="#ppt_y"/>
                                          </p:val>
                                        </p:tav>
                                        <p:tav tm="100000">
                                          <p:val>
                                            <p:strVal val="#ppt_y"/>
                                          </p:val>
                                        </p:tav>
                                      </p:tavLst>
                                    </p:anim>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strVal val="#ppt_h"/>
                                          </p:val>
                                        </p:tav>
                                        <p:tav tm="100000">
                                          <p:val>
                                            <p:strVal val="#ppt_h"/>
                                          </p:val>
                                        </p:tav>
                                      </p:tavLst>
                                    </p:anim>
                                  </p:childTnLst>
                                </p:cTn>
                              </p:par>
                            </p:childTnLst>
                          </p:cTn>
                        </p:par>
                        <p:par>
                          <p:cTn id="54" fill="hold">
                            <p:stCondLst>
                              <p:cond delay="6500"/>
                            </p:stCondLst>
                            <p:childTnLst>
                              <p:par>
                                <p:cTn id="55" presetID="17" presetClass="entr" presetSubtype="2"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p:cTn id="57" dur="500" fill="hold"/>
                                        <p:tgtEl>
                                          <p:spTgt spid="14"/>
                                        </p:tgtEl>
                                        <p:attrNameLst>
                                          <p:attrName>ppt_x</p:attrName>
                                        </p:attrNameLst>
                                      </p:cBhvr>
                                      <p:tavLst>
                                        <p:tav tm="0">
                                          <p:val>
                                            <p:strVal val="#ppt_x+#ppt_w/2"/>
                                          </p:val>
                                        </p:tav>
                                        <p:tav tm="100000">
                                          <p:val>
                                            <p:strVal val="#ppt_x"/>
                                          </p:val>
                                        </p:tav>
                                      </p:tavLst>
                                    </p:anim>
                                    <p:anim calcmode="lin" valueType="num">
                                      <p:cBhvr>
                                        <p:cTn id="58" dur="500" fill="hold"/>
                                        <p:tgtEl>
                                          <p:spTgt spid="14"/>
                                        </p:tgtEl>
                                        <p:attrNameLst>
                                          <p:attrName>ppt_y</p:attrName>
                                        </p:attrNameLst>
                                      </p:cBhvr>
                                      <p:tavLst>
                                        <p:tav tm="0">
                                          <p:val>
                                            <p:strVal val="#ppt_y"/>
                                          </p:val>
                                        </p:tav>
                                        <p:tav tm="100000">
                                          <p:val>
                                            <p:strVal val="#ppt_y"/>
                                          </p:val>
                                        </p:tav>
                                      </p:tavLst>
                                    </p:anim>
                                    <p:anim calcmode="lin" valueType="num">
                                      <p:cBhvr>
                                        <p:cTn id="59" dur="500" fill="hold"/>
                                        <p:tgtEl>
                                          <p:spTgt spid="14"/>
                                        </p:tgtEl>
                                        <p:attrNameLst>
                                          <p:attrName>ppt_w</p:attrName>
                                        </p:attrNameLst>
                                      </p:cBhvr>
                                      <p:tavLst>
                                        <p:tav tm="0">
                                          <p:val>
                                            <p:fltVal val="0"/>
                                          </p:val>
                                        </p:tav>
                                        <p:tav tm="100000">
                                          <p:val>
                                            <p:strVal val="#ppt_w"/>
                                          </p:val>
                                        </p:tav>
                                      </p:tavLst>
                                    </p:anim>
                                    <p:anim calcmode="lin" valueType="num">
                                      <p:cBhvr>
                                        <p:cTn id="60" dur="500" fill="hold"/>
                                        <p:tgtEl>
                                          <p:spTgt spid="14"/>
                                        </p:tgtEl>
                                        <p:attrNameLst>
                                          <p:attrName>ppt_h</p:attrName>
                                        </p:attrNameLst>
                                      </p:cBhvr>
                                      <p:tavLst>
                                        <p:tav tm="0">
                                          <p:val>
                                            <p:strVal val="#ppt_h"/>
                                          </p:val>
                                        </p:tav>
                                        <p:tav tm="100000">
                                          <p:val>
                                            <p:strVal val="#ppt_h"/>
                                          </p:val>
                                        </p:tav>
                                      </p:tavLst>
                                    </p:anim>
                                  </p:childTnLst>
                                </p:cTn>
                              </p:par>
                            </p:childTnLst>
                          </p:cTn>
                        </p:par>
                        <p:par>
                          <p:cTn id="61" fill="hold">
                            <p:stCondLst>
                              <p:cond delay="7000"/>
                            </p:stCondLst>
                            <p:childTnLst>
                              <p:par>
                                <p:cTn id="62" presetID="17" presetClass="entr" presetSubtype="2"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p:cTn id="64" dur="500" fill="hold"/>
                                        <p:tgtEl>
                                          <p:spTgt spid="15"/>
                                        </p:tgtEl>
                                        <p:attrNameLst>
                                          <p:attrName>ppt_x</p:attrName>
                                        </p:attrNameLst>
                                      </p:cBhvr>
                                      <p:tavLst>
                                        <p:tav tm="0">
                                          <p:val>
                                            <p:strVal val="#ppt_x+#ppt_w/2"/>
                                          </p:val>
                                        </p:tav>
                                        <p:tav tm="100000">
                                          <p:val>
                                            <p:strVal val="#ppt_x"/>
                                          </p:val>
                                        </p:tav>
                                      </p:tavLst>
                                    </p:anim>
                                    <p:anim calcmode="lin" valueType="num">
                                      <p:cBhvr>
                                        <p:cTn id="65" dur="500" fill="hold"/>
                                        <p:tgtEl>
                                          <p:spTgt spid="15"/>
                                        </p:tgtEl>
                                        <p:attrNameLst>
                                          <p:attrName>ppt_y</p:attrName>
                                        </p:attrNameLst>
                                      </p:cBhvr>
                                      <p:tavLst>
                                        <p:tav tm="0">
                                          <p:val>
                                            <p:strVal val="#ppt_y"/>
                                          </p:val>
                                        </p:tav>
                                        <p:tav tm="100000">
                                          <p:val>
                                            <p:strVal val="#ppt_y"/>
                                          </p:val>
                                        </p:tav>
                                      </p:tavLst>
                                    </p:anim>
                                    <p:anim calcmode="lin" valueType="num">
                                      <p:cBhvr>
                                        <p:cTn id="66" dur="500" fill="hold"/>
                                        <p:tgtEl>
                                          <p:spTgt spid="15"/>
                                        </p:tgtEl>
                                        <p:attrNameLst>
                                          <p:attrName>ppt_w</p:attrName>
                                        </p:attrNameLst>
                                      </p:cBhvr>
                                      <p:tavLst>
                                        <p:tav tm="0">
                                          <p:val>
                                            <p:fltVal val="0"/>
                                          </p:val>
                                        </p:tav>
                                        <p:tav tm="100000">
                                          <p:val>
                                            <p:strVal val="#ppt_w"/>
                                          </p:val>
                                        </p:tav>
                                      </p:tavLst>
                                    </p:anim>
                                    <p:anim calcmode="lin" valueType="num">
                                      <p:cBhvr>
                                        <p:cTn id="67" dur="50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0" grpId="0"/>
      <p:bldP spid="11" grpId="0"/>
      <p:bldP spid="12" grpId="0"/>
      <p:bldP spid="13" grpId="0"/>
      <p:bldP spid="14" grpId="0"/>
      <p:bldP spid="15"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30000">
              <a:srgbClr val="9ACD32"/>
            </a:gs>
            <a:gs pos="1000">
              <a:srgbClr val="228B22"/>
            </a:gs>
            <a:gs pos="100000">
              <a:srgbClr val="F0FFF0"/>
            </a:gs>
          </a:gsLst>
          <a:lin ang="2700000" scaled="1"/>
        </a:gradFill>
        <a:effectLst/>
      </p:bgPr>
    </p:bg>
    <p:spTree>
      <p:nvGrpSpPr>
        <p:cNvPr id="1" name=""/>
        <p:cNvGrpSpPr/>
        <p:nvPr/>
      </p:nvGrpSpPr>
      <p:grpSpPr>
        <a:xfrm>
          <a:off x="0" y="0"/>
          <a:ext cx="0" cy="0"/>
          <a:chOff x="0" y="0"/>
          <a:chExt cx="0" cy="0"/>
        </a:xfrm>
      </p:grpSpPr>
      <p:sp>
        <p:nvSpPr>
          <p:cNvPr id="4" name="TextBox 3"/>
          <p:cNvSpPr txBox="1"/>
          <p:nvPr/>
        </p:nvSpPr>
        <p:spPr>
          <a:xfrm>
            <a:off x="4055952" y="778599"/>
            <a:ext cx="4714084" cy="584775"/>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INTRODUCTION</a:t>
            </a:r>
            <a:endParaRPr lang="en-US" sz="32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213164" y="1475714"/>
            <a:ext cx="9746936" cy="5355312"/>
          </a:xfrm>
          <a:prstGeom prst="rect">
            <a:avLst/>
          </a:prstGeom>
          <a:noFill/>
        </p:spPr>
        <p:txBody>
          <a:bodyPr wrap="square" rtlCol="0">
            <a:spAutoFit/>
          </a:bodyPr>
          <a:lstStyle/>
          <a:p>
            <a:pPr marL="285750" lvl="1" indent="-285750" algn="just">
              <a:lnSpc>
                <a:spcPct val="15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main purpose of this project is </a:t>
            </a:r>
            <a:r>
              <a:rPr lang="en-US" b="1" dirty="0">
                <a:latin typeface="Times New Roman" panose="02020603050405020304" pitchFamily="18" charset="0"/>
                <a:cs typeface="Times New Roman" panose="02020603050405020304" pitchFamily="18" charset="0"/>
              </a:rPr>
              <a:t>to develop and assess a natural, herbal-based detoxifying tea that supports the body's cleansing processes.</a:t>
            </a:r>
          </a:p>
          <a:p>
            <a:pPr marL="285750" lvl="1" indent="-285750" algn="just">
              <a:lnSpc>
                <a:spcPct val="15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This </a:t>
            </a:r>
            <a:r>
              <a:rPr lang="en-US" dirty="0">
                <a:latin typeface="Times New Roman" panose="02020603050405020304" pitchFamily="18" charset="0"/>
                <a:cs typeface="Times New Roman" panose="02020603050405020304" pitchFamily="18" charset="0"/>
              </a:rPr>
              <a:t>tea is designed to provide a natural and effective solution to modern health concerns, aligning with the increasing demand for safe and natural wellness products</a:t>
            </a:r>
            <a:r>
              <a:rPr lang="en-US" dirty="0" smtClean="0">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v"/>
            </a:pPr>
            <a:r>
              <a:rPr lang="en-US" b="1" dirty="0" smtClean="0">
                <a:latin typeface="Times New Roman" panose="02020603050405020304" pitchFamily="18" charset="0"/>
                <a:cs typeface="Times New Roman" panose="02020603050405020304" pitchFamily="18" charset="0"/>
              </a:rPr>
              <a:t>What </a:t>
            </a:r>
            <a:r>
              <a:rPr lang="en-US" b="1" dirty="0">
                <a:latin typeface="Times New Roman" panose="02020603050405020304" pitchFamily="18" charset="0"/>
                <a:cs typeface="Times New Roman" panose="02020603050405020304" pitchFamily="18" charset="0"/>
              </a:rPr>
              <a:t>is herbal </a:t>
            </a:r>
            <a:r>
              <a:rPr lang="en-US" b="1" dirty="0" smtClean="0">
                <a:latin typeface="Times New Roman" panose="02020603050405020304" pitchFamily="18" charset="0"/>
                <a:cs typeface="Times New Roman" panose="02020603050405020304" pitchFamily="18" charset="0"/>
              </a:rPr>
              <a:t>tea?</a:t>
            </a:r>
          </a:p>
          <a:p>
            <a:pPr marL="742950" lvl="1" indent="-285750" algn="just">
              <a:lnSpc>
                <a:spcPct val="15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Not actual </a:t>
            </a:r>
            <a:r>
              <a:rPr lang="en-US" dirty="0">
                <a:latin typeface="Times New Roman" panose="02020603050405020304" pitchFamily="18" charset="0"/>
                <a:cs typeface="Times New Roman" panose="02020603050405020304" pitchFamily="18" charset="0"/>
              </a:rPr>
              <a:t>tea </a:t>
            </a:r>
            <a:r>
              <a:rPr lang="en-US"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as these beverages typically do not contain the leaves or leaf buds of tea plants</a:t>
            </a:r>
            <a:r>
              <a:rPr lang="en-US" dirty="0" smtClean="0">
                <a:latin typeface="Times New Roman" panose="02020603050405020304" pitchFamily="18" charset="0"/>
                <a:cs typeface="Times New Roman" panose="02020603050405020304" pitchFamily="18" charset="0"/>
              </a:rPr>
              <a:t>) </a:t>
            </a:r>
          </a:p>
          <a:p>
            <a:pPr marL="742950" lvl="1" indent="-285750" algn="just">
              <a:lnSpc>
                <a:spcPct val="15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Tisanes: Infusions of herbs, spices, fruits, and other plant materials. </a:t>
            </a:r>
          </a:p>
          <a:p>
            <a:pPr marL="285750" indent="-285750" algn="just">
              <a:lnSpc>
                <a:spcPct val="150000"/>
              </a:lnSpc>
              <a:buFont typeface="Wingdings" panose="05000000000000000000" pitchFamily="2" charset="2"/>
              <a:buChar char="v"/>
            </a:pPr>
            <a:r>
              <a:rPr lang="en-US" b="1" dirty="0" smtClean="0">
                <a:latin typeface="Times New Roman" panose="02020603050405020304" pitchFamily="18" charset="0"/>
                <a:cs typeface="Times New Roman" panose="02020603050405020304" pitchFamily="18" charset="0"/>
              </a:rPr>
              <a:t>What </a:t>
            </a:r>
            <a:r>
              <a:rPr lang="en-US" b="1" dirty="0">
                <a:latin typeface="Times New Roman" panose="02020603050405020304" pitchFamily="18" charset="0"/>
                <a:cs typeface="Times New Roman" panose="02020603050405020304" pitchFamily="18" charset="0"/>
              </a:rPr>
              <a:t>is detox </a:t>
            </a:r>
            <a:r>
              <a:rPr lang="en-US" b="1" dirty="0" smtClean="0">
                <a:latin typeface="Times New Roman" panose="02020603050405020304" pitchFamily="18" charset="0"/>
                <a:cs typeface="Times New Roman" panose="02020603050405020304" pitchFamily="18" charset="0"/>
              </a:rPr>
              <a:t>tea?</a:t>
            </a:r>
          </a:p>
          <a:p>
            <a:pPr lvl="1" algn="just">
              <a:lnSpc>
                <a:spcPct val="150000"/>
              </a:lnSpc>
            </a:pP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Detox </a:t>
            </a:r>
            <a:r>
              <a:rPr lang="en-US" dirty="0">
                <a:latin typeface="Times New Roman" panose="02020603050405020304" pitchFamily="18" charset="0"/>
                <a:cs typeface="Times New Roman" panose="02020603050405020304" pitchFamily="18" charset="0"/>
              </a:rPr>
              <a:t>teas are herbal blends designed to promote digestion, cleanse the liver, and support the </a:t>
            </a:r>
            <a:r>
              <a:rPr lang="en-US" dirty="0" smtClean="0">
                <a:latin typeface="Times New Roman" panose="02020603050405020304" pitchFamily="18" charset="0"/>
                <a:cs typeface="Times New Roman" panose="02020603050405020304" pitchFamily="18" charset="0"/>
              </a:rPr>
              <a:t>kidneys </a:t>
            </a:r>
            <a:r>
              <a:rPr lang="en-US" dirty="0">
                <a:latin typeface="Times New Roman" panose="02020603050405020304" pitchFamily="18" charset="0"/>
                <a:cs typeface="Times New Roman" panose="02020603050405020304" pitchFamily="18" charset="0"/>
              </a:rPr>
              <a:t>in flushing out toxins.</a:t>
            </a:r>
          </a:p>
          <a:p>
            <a:pPr algn="just"/>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
        <p:nvSpPr>
          <p:cNvPr id="13" name="Oval 12"/>
          <p:cNvSpPr/>
          <p:nvPr/>
        </p:nvSpPr>
        <p:spPr>
          <a:xfrm>
            <a:off x="5237649" y="245275"/>
            <a:ext cx="6954351" cy="6282525"/>
          </a:xfrm>
          <a:prstGeom prst="ellipse">
            <a:avLst/>
          </a:prstGeom>
          <a:blipFill dpi="0" rotWithShape="1">
            <a:blip r:embed="rId2">
              <a:alphaModFix amt="29000"/>
            </a:blip>
            <a:srcRect/>
            <a:stretch>
              <a:fillRect l="-7000" t="-1000" r="-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093476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out)">
                                      <p:cBhvr>
                                        <p:cTn id="7" dur="750"/>
                                        <p:tgtEl>
                                          <p:spTgt spid="13"/>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7"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anim calcmode="lin" valueType="num">
                                      <p:cBhvr>
                                        <p:cTn id="17" dur="750" fill="hold"/>
                                        <p:tgtEl>
                                          <p:spTgt spid="5"/>
                                        </p:tgtEl>
                                        <p:attrNameLst>
                                          <p:attrName>ppt_x</p:attrName>
                                        </p:attrNameLst>
                                      </p:cBhvr>
                                      <p:tavLst>
                                        <p:tav tm="0">
                                          <p:val>
                                            <p:strVal val="#ppt_x"/>
                                          </p:val>
                                        </p:tav>
                                        <p:tav tm="100000">
                                          <p:val>
                                            <p:strVal val="#ppt_x"/>
                                          </p:val>
                                        </p:tav>
                                      </p:tavLst>
                                    </p:anim>
                                    <p:anim calcmode="lin" valueType="num">
                                      <p:cBhvr>
                                        <p:cTn id="18" dur="7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rgbClr val="9ACD32"/>
            </a:gs>
            <a:gs pos="1000">
              <a:srgbClr val="228B22"/>
            </a:gs>
            <a:gs pos="100000">
              <a:srgbClr val="F0FFF0"/>
            </a:gs>
          </a:gsLst>
          <a:lin ang="2700000" scaled="1"/>
          <a:tileRect/>
        </a:gradFill>
        <a:effectLst/>
      </p:bgPr>
    </p:bg>
    <p:spTree>
      <p:nvGrpSpPr>
        <p:cNvPr id="1" name=""/>
        <p:cNvGrpSpPr/>
        <p:nvPr/>
      </p:nvGrpSpPr>
      <p:grpSpPr>
        <a:xfrm>
          <a:off x="0" y="0"/>
          <a:ext cx="0" cy="0"/>
          <a:chOff x="0" y="0"/>
          <a:chExt cx="0" cy="0"/>
        </a:xfrm>
      </p:grpSpPr>
      <p:sp>
        <p:nvSpPr>
          <p:cNvPr id="5" name="TextBox 4"/>
          <p:cNvSpPr txBox="1"/>
          <p:nvPr/>
        </p:nvSpPr>
        <p:spPr>
          <a:xfrm>
            <a:off x="4291298" y="235190"/>
            <a:ext cx="5659655" cy="584775"/>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BIBLIORAPHY</a:t>
            </a:r>
            <a:endParaRPr lang="en-US" sz="32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200646" y="819965"/>
            <a:ext cx="10080267" cy="6586418"/>
          </a:xfrm>
          <a:prstGeom prst="rect">
            <a:avLst/>
          </a:prstGeom>
          <a:noFill/>
        </p:spPr>
        <p:txBody>
          <a:bodyPr wrap="square" rtlCol="0">
            <a:spAutoFit/>
          </a:bodyPr>
          <a:lstStyle/>
          <a:p>
            <a:pPr marL="342900" marR="0" lvl="0" indent="-342900" algn="just">
              <a:spcBef>
                <a:spcPts val="0"/>
              </a:spcBef>
              <a:spcAft>
                <a:spcPts val="0"/>
              </a:spcAft>
              <a:buFont typeface="+mj-lt"/>
              <a:buAutoNum type="arabicPeriod"/>
            </a:pPr>
            <a:r>
              <a:rPr lang="en-US" dirty="0" err="1">
                <a:latin typeface="Times New Roman" panose="02020603050405020304" pitchFamily="18" charset="0"/>
                <a:ea typeface="Calibri" panose="020F0502020204030204" pitchFamily="34" charset="0"/>
                <a:cs typeface="Times New Roman" panose="02020603050405020304" pitchFamily="18" charset="0"/>
              </a:rPr>
              <a:t>Agarkar</a:t>
            </a:r>
            <a:r>
              <a:rPr lang="en-US" dirty="0">
                <a:latin typeface="Times New Roman" panose="02020603050405020304" pitchFamily="18" charset="0"/>
                <a:ea typeface="Calibri" panose="020F0502020204030204" pitchFamily="34" charset="0"/>
                <a:cs typeface="Times New Roman" panose="02020603050405020304" pitchFamily="18" charset="0"/>
              </a:rPr>
              <a:t> PH, Kulkarni JS, </a:t>
            </a:r>
            <a:r>
              <a:rPr lang="en-US" dirty="0" err="1">
                <a:latin typeface="Times New Roman" panose="02020603050405020304" pitchFamily="18" charset="0"/>
                <a:ea typeface="Calibri" panose="020F0502020204030204" pitchFamily="34" charset="0"/>
                <a:cs typeface="Times New Roman" panose="02020603050405020304" pitchFamily="18" charset="0"/>
              </a:rPr>
              <a:t>Maheshwari</a:t>
            </a:r>
            <a:r>
              <a:rPr lang="en-US" dirty="0">
                <a:latin typeface="Times New Roman" panose="02020603050405020304" pitchFamily="18" charset="0"/>
                <a:ea typeface="Calibri" panose="020F0502020204030204" pitchFamily="34" charset="0"/>
                <a:cs typeface="Times New Roman" panose="02020603050405020304" pitchFamily="18" charset="0"/>
              </a:rPr>
              <a:t> VL, </a:t>
            </a:r>
            <a:r>
              <a:rPr lang="en-US" dirty="0" err="1">
                <a:latin typeface="Times New Roman" panose="02020603050405020304" pitchFamily="18" charset="0"/>
                <a:ea typeface="Calibri" panose="020F0502020204030204" pitchFamily="34" charset="0"/>
                <a:cs typeface="Times New Roman" panose="02020603050405020304" pitchFamily="18" charset="0"/>
              </a:rPr>
              <a:t>Fursule</a:t>
            </a:r>
            <a:r>
              <a:rPr lang="en-US" dirty="0">
                <a:latin typeface="Times New Roman" panose="02020603050405020304" pitchFamily="18" charset="0"/>
                <a:ea typeface="Calibri" panose="020F0502020204030204" pitchFamily="34" charset="0"/>
                <a:cs typeface="Times New Roman" panose="02020603050405020304" pitchFamily="18" charset="0"/>
              </a:rPr>
              <a:t> RA. Practical biochemistry. 5th ed. Pune: </a:t>
            </a:r>
            <a:r>
              <a:rPr lang="en-US" dirty="0" err="1">
                <a:latin typeface="Times New Roman" panose="02020603050405020304" pitchFamily="18" charset="0"/>
                <a:ea typeface="Calibri" panose="020F0502020204030204" pitchFamily="34" charset="0"/>
                <a:cs typeface="Times New Roman" panose="02020603050405020304" pitchFamily="18" charset="0"/>
              </a:rPr>
              <a:t>Nirali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Prakashan</a:t>
            </a:r>
            <a:r>
              <a:rPr lang="en-US" dirty="0">
                <a:latin typeface="Times New Roman" panose="02020603050405020304" pitchFamily="18" charset="0"/>
                <a:ea typeface="Calibri" panose="020F0502020204030204" pitchFamily="34" charset="0"/>
                <a:cs typeface="Times New Roman" panose="02020603050405020304" pitchFamily="18" charset="0"/>
              </a:rPr>
              <a:t>; 2018</a:t>
            </a:r>
            <a:r>
              <a:rPr lang="en-US" dirty="0" smtClean="0">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gn="just">
              <a:spcBef>
                <a:spcPts val="0"/>
              </a:spcBef>
              <a:spcAft>
                <a:spcPts val="0"/>
              </a:spcAft>
              <a:buFont typeface="+mj-lt"/>
              <a:buAutoNum type="arabicPeriod"/>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US" dirty="0" err="1">
                <a:latin typeface="Times New Roman" panose="02020603050405020304" pitchFamily="18" charset="0"/>
                <a:ea typeface="Calibri" panose="020F0502020204030204" pitchFamily="34" charset="0"/>
                <a:cs typeface="Times New Roman" panose="02020603050405020304" pitchFamily="18" charset="0"/>
              </a:rPr>
              <a:t>Klimek-Szczykutowicz</a:t>
            </a:r>
            <a:r>
              <a:rPr lang="en-US" dirty="0">
                <a:latin typeface="Times New Roman" panose="02020603050405020304" pitchFamily="18" charset="0"/>
                <a:ea typeface="Calibri" panose="020F0502020204030204" pitchFamily="34" charset="0"/>
                <a:cs typeface="Times New Roman" panose="02020603050405020304" pitchFamily="18" charset="0"/>
              </a:rPr>
              <a:t> M, </a:t>
            </a:r>
            <a:r>
              <a:rPr lang="en-US" dirty="0" err="1">
                <a:latin typeface="Times New Roman" panose="02020603050405020304" pitchFamily="18" charset="0"/>
                <a:ea typeface="Calibri" panose="020F0502020204030204" pitchFamily="34" charset="0"/>
                <a:cs typeface="Times New Roman" panose="02020603050405020304" pitchFamily="18" charset="0"/>
              </a:rPr>
              <a:t>Szopa</a:t>
            </a:r>
            <a:r>
              <a:rPr lang="en-US" dirty="0">
                <a:latin typeface="Times New Roman" panose="02020603050405020304" pitchFamily="18" charset="0"/>
                <a:ea typeface="Calibri" panose="020F0502020204030204" pitchFamily="34" charset="0"/>
                <a:cs typeface="Times New Roman" panose="02020603050405020304" pitchFamily="18" charset="0"/>
              </a:rPr>
              <a:t> A, </a:t>
            </a:r>
            <a:r>
              <a:rPr lang="en-US" dirty="0" err="1">
                <a:latin typeface="Times New Roman" panose="02020603050405020304" pitchFamily="18" charset="0"/>
                <a:ea typeface="Calibri" panose="020F0502020204030204" pitchFamily="34" charset="0"/>
                <a:cs typeface="Times New Roman" panose="02020603050405020304" pitchFamily="18" charset="0"/>
              </a:rPr>
              <a:t>Ekiert</a:t>
            </a:r>
            <a:r>
              <a:rPr lang="en-US" dirty="0">
                <a:latin typeface="Times New Roman" panose="02020603050405020304" pitchFamily="18" charset="0"/>
                <a:ea typeface="Calibri" panose="020F0502020204030204" pitchFamily="34" charset="0"/>
                <a:cs typeface="Times New Roman" panose="02020603050405020304" pitchFamily="18" charset="0"/>
              </a:rPr>
              <a:t> H. Dandelion (</a:t>
            </a:r>
            <a:r>
              <a:rPr lang="en-US" dirty="0" err="1">
                <a:latin typeface="Times New Roman" panose="02020603050405020304" pitchFamily="18" charset="0"/>
                <a:ea typeface="Calibri" panose="020F0502020204030204" pitchFamily="34" charset="0"/>
                <a:cs typeface="Times New Roman" panose="02020603050405020304" pitchFamily="18" charset="0"/>
              </a:rPr>
              <a:t>Taraxacum</a:t>
            </a:r>
            <a:r>
              <a:rPr lang="en-US" dirty="0">
                <a:latin typeface="Times New Roman" panose="02020603050405020304" pitchFamily="18" charset="0"/>
                <a:ea typeface="Calibri" panose="020F0502020204030204" pitchFamily="34" charset="0"/>
                <a:cs typeface="Times New Roman" panose="02020603050405020304" pitchFamily="18" charset="0"/>
              </a:rPr>
              <a:t> spp.)—A review of its traditional uses, </a:t>
            </a:r>
            <a:r>
              <a:rPr lang="en-US" dirty="0" err="1">
                <a:latin typeface="Times New Roman" panose="02020603050405020304" pitchFamily="18" charset="0"/>
                <a:ea typeface="Calibri" panose="020F0502020204030204" pitchFamily="34" charset="0"/>
                <a:cs typeface="Times New Roman" panose="02020603050405020304" pitchFamily="18" charset="0"/>
              </a:rPr>
              <a:t>phytochemistry</a:t>
            </a:r>
            <a:r>
              <a:rPr lang="en-US" dirty="0">
                <a:latin typeface="Times New Roman" panose="02020603050405020304" pitchFamily="18" charset="0"/>
                <a:ea typeface="Calibri" panose="020F0502020204030204" pitchFamily="34" charset="0"/>
                <a:cs typeface="Times New Roman" panose="02020603050405020304" pitchFamily="18" charset="0"/>
              </a:rPr>
              <a:t>, and pharmacological properties. Plants (Basel). 2020 Jan 17;9(1):119. </a:t>
            </a:r>
            <a:r>
              <a:rPr lang="en-US" dirty="0" err="1">
                <a:latin typeface="Times New Roman" panose="02020603050405020304" pitchFamily="18" charset="0"/>
                <a:ea typeface="Calibri" panose="020F0502020204030204" pitchFamily="34" charset="0"/>
                <a:cs typeface="Times New Roman" panose="02020603050405020304" pitchFamily="18" charset="0"/>
              </a:rPr>
              <a:t>doi</a:t>
            </a:r>
            <a:r>
              <a:rPr lang="en-US" dirty="0">
                <a:latin typeface="Times New Roman" panose="02020603050405020304" pitchFamily="18" charset="0"/>
                <a:ea typeface="Calibri" panose="020F0502020204030204" pitchFamily="34" charset="0"/>
                <a:cs typeface="Times New Roman" panose="02020603050405020304" pitchFamily="18" charset="0"/>
              </a:rPr>
              <a:t>: 10.3390/plants9010119</a:t>
            </a:r>
            <a:r>
              <a:rPr lang="en-US" dirty="0" smtClean="0">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gn="just">
              <a:spcBef>
                <a:spcPts val="0"/>
              </a:spcBef>
              <a:spcAft>
                <a:spcPts val="0"/>
              </a:spcAft>
              <a:buFont typeface="+mj-lt"/>
              <a:buAutoNum type="arabicPeriod"/>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US" dirty="0" err="1">
                <a:latin typeface="Times New Roman" panose="02020603050405020304" pitchFamily="18" charset="0"/>
                <a:ea typeface="Calibri" panose="020F0502020204030204" pitchFamily="34" charset="0"/>
                <a:cs typeface="Times New Roman" panose="02020603050405020304" pitchFamily="18" charset="0"/>
              </a:rPr>
              <a:t>Saqib</a:t>
            </a:r>
            <a:r>
              <a:rPr lang="en-US" dirty="0">
                <a:latin typeface="Times New Roman" panose="02020603050405020304" pitchFamily="18" charset="0"/>
                <a:ea typeface="Calibri" panose="020F0502020204030204" pitchFamily="34" charset="0"/>
                <a:cs typeface="Times New Roman" panose="02020603050405020304" pitchFamily="18" charset="0"/>
              </a:rPr>
              <a:t> S, </a:t>
            </a:r>
            <a:r>
              <a:rPr lang="en-US" dirty="0" err="1">
                <a:latin typeface="Times New Roman" panose="02020603050405020304" pitchFamily="18" charset="0"/>
                <a:ea typeface="Calibri" panose="020F0502020204030204" pitchFamily="34" charset="0"/>
                <a:cs typeface="Times New Roman" panose="02020603050405020304" pitchFamily="18" charset="0"/>
              </a:rPr>
              <a:t>Ullah</a:t>
            </a:r>
            <a:r>
              <a:rPr lang="en-US" dirty="0">
                <a:latin typeface="Times New Roman" panose="02020603050405020304" pitchFamily="18" charset="0"/>
                <a:ea typeface="Calibri" panose="020F0502020204030204" pitchFamily="34" charset="0"/>
                <a:cs typeface="Times New Roman" panose="02020603050405020304" pitchFamily="18" charset="0"/>
              </a:rPr>
              <a:t> F, </a:t>
            </a:r>
            <a:r>
              <a:rPr lang="en-US" dirty="0" err="1">
                <a:latin typeface="Times New Roman" panose="02020603050405020304" pitchFamily="18" charset="0"/>
                <a:ea typeface="Calibri" panose="020F0502020204030204" pitchFamily="34" charset="0"/>
                <a:cs typeface="Times New Roman" panose="02020603050405020304" pitchFamily="18" charset="0"/>
              </a:rPr>
              <a:t>Naeem</a:t>
            </a:r>
            <a:r>
              <a:rPr lang="en-US" dirty="0">
                <a:latin typeface="Times New Roman" panose="02020603050405020304" pitchFamily="18" charset="0"/>
                <a:ea typeface="Calibri" panose="020F0502020204030204" pitchFamily="34" charset="0"/>
                <a:cs typeface="Times New Roman" panose="02020603050405020304" pitchFamily="18" charset="0"/>
              </a:rPr>
              <a:t> M, </a:t>
            </a:r>
            <a:r>
              <a:rPr lang="en-US" dirty="0" err="1">
                <a:latin typeface="Times New Roman" panose="02020603050405020304" pitchFamily="18" charset="0"/>
                <a:ea typeface="Calibri" panose="020F0502020204030204" pitchFamily="34" charset="0"/>
                <a:cs typeface="Times New Roman" panose="02020603050405020304" pitchFamily="18" charset="0"/>
              </a:rPr>
              <a:t>Younas</a:t>
            </a:r>
            <a:r>
              <a:rPr lang="en-US" dirty="0">
                <a:latin typeface="Times New Roman" panose="02020603050405020304" pitchFamily="18" charset="0"/>
                <a:ea typeface="Calibri" panose="020F0502020204030204" pitchFamily="34" charset="0"/>
                <a:cs typeface="Times New Roman" panose="02020603050405020304" pitchFamily="18" charset="0"/>
              </a:rPr>
              <a:t> M, </a:t>
            </a:r>
            <a:r>
              <a:rPr lang="en-US" dirty="0" err="1">
                <a:latin typeface="Times New Roman" panose="02020603050405020304" pitchFamily="18" charset="0"/>
                <a:ea typeface="Calibri" panose="020F0502020204030204" pitchFamily="34" charset="0"/>
                <a:cs typeface="Times New Roman" panose="02020603050405020304" pitchFamily="18" charset="0"/>
              </a:rPr>
              <a:t>Ayaz</a:t>
            </a:r>
            <a:r>
              <a:rPr lang="en-US" dirty="0">
                <a:latin typeface="Times New Roman" panose="02020603050405020304" pitchFamily="18" charset="0"/>
                <a:ea typeface="Calibri" panose="020F0502020204030204" pitchFamily="34" charset="0"/>
                <a:cs typeface="Times New Roman" panose="02020603050405020304" pitchFamily="18" charset="0"/>
              </a:rPr>
              <a:t> A, Ali S, </a:t>
            </a:r>
            <a:r>
              <a:rPr lang="en-US" dirty="0" err="1">
                <a:latin typeface="Times New Roman" panose="02020603050405020304" pitchFamily="18" charset="0"/>
                <a:ea typeface="Calibri" panose="020F0502020204030204" pitchFamily="34" charset="0"/>
                <a:cs typeface="Times New Roman" panose="02020603050405020304" pitchFamily="18" charset="0"/>
              </a:rPr>
              <a:t>Zaman</a:t>
            </a:r>
            <a:r>
              <a:rPr lang="en-US" dirty="0">
                <a:latin typeface="Times New Roman" panose="02020603050405020304" pitchFamily="18" charset="0"/>
                <a:ea typeface="Calibri" panose="020F0502020204030204" pitchFamily="34" charset="0"/>
                <a:cs typeface="Times New Roman" panose="02020603050405020304" pitchFamily="18" charset="0"/>
              </a:rPr>
              <a:t> W. </a:t>
            </a:r>
            <a:r>
              <a:rPr lang="en-US" dirty="0" err="1">
                <a:latin typeface="Times New Roman" panose="02020603050405020304" pitchFamily="18" charset="0"/>
                <a:ea typeface="Calibri" panose="020F0502020204030204" pitchFamily="34" charset="0"/>
                <a:cs typeface="Times New Roman" panose="02020603050405020304" pitchFamily="18" charset="0"/>
              </a:rPr>
              <a:t>Mentha</a:t>
            </a:r>
            <a:r>
              <a:rPr lang="en-US" dirty="0">
                <a:latin typeface="Times New Roman" panose="02020603050405020304" pitchFamily="18" charset="0"/>
                <a:ea typeface="Calibri" panose="020F0502020204030204" pitchFamily="34" charset="0"/>
                <a:cs typeface="Times New Roman" panose="02020603050405020304" pitchFamily="18" charset="0"/>
              </a:rPr>
              <a:t>: Nutritional and health attributes to treat various ailments including cardiovascular diseases. Molecules. 2022 Oct 9;27(19):6728. </a:t>
            </a:r>
            <a:r>
              <a:rPr lang="en-US" dirty="0" err="1">
                <a:latin typeface="Times New Roman" panose="02020603050405020304" pitchFamily="18" charset="0"/>
                <a:ea typeface="Calibri" panose="020F0502020204030204" pitchFamily="34" charset="0"/>
                <a:cs typeface="Times New Roman" panose="02020603050405020304" pitchFamily="18" charset="0"/>
              </a:rPr>
              <a:t>doi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smtClean="0">
                <a:latin typeface="Times New Roman" panose="02020603050405020304" pitchFamily="18" charset="0"/>
                <a:ea typeface="Calibri" panose="020F0502020204030204" pitchFamily="34" charset="0"/>
                <a:cs typeface="Times New Roman" panose="02020603050405020304" pitchFamily="18" charset="0"/>
              </a:rPr>
              <a:t>10.3390/molecules27196728</a:t>
            </a:r>
          </a:p>
          <a:p>
            <a:pPr marL="342900" marR="0" lvl="0" indent="-342900" algn="just">
              <a:spcBef>
                <a:spcPts val="0"/>
              </a:spcBef>
              <a:spcAft>
                <a:spcPts val="0"/>
              </a:spcAft>
              <a:buFont typeface="+mj-lt"/>
              <a:buAutoNum type="arabicPeriod"/>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US" dirty="0">
                <a:latin typeface="Times New Roman" panose="02020603050405020304" pitchFamily="18" charset="0"/>
                <a:ea typeface="Calibri" panose="020F0502020204030204" pitchFamily="34" charset="0"/>
                <a:cs typeface="Times New Roman" panose="02020603050405020304" pitchFamily="18" charset="0"/>
              </a:rPr>
              <a:t>Khan KH. Roles of </a:t>
            </a:r>
            <a:r>
              <a:rPr lang="en-US" dirty="0" err="1">
                <a:latin typeface="Times New Roman" panose="02020603050405020304" pitchFamily="18" charset="0"/>
                <a:ea typeface="Calibri" panose="020F0502020204030204" pitchFamily="34" charset="0"/>
                <a:cs typeface="Times New Roman" panose="02020603050405020304" pitchFamily="18" charset="0"/>
              </a:rPr>
              <a:t>Emblica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officinalis</a:t>
            </a:r>
            <a:r>
              <a:rPr lang="en-US" dirty="0">
                <a:latin typeface="Times New Roman" panose="02020603050405020304" pitchFamily="18" charset="0"/>
                <a:ea typeface="Calibri" panose="020F0502020204030204" pitchFamily="34" charset="0"/>
                <a:cs typeface="Times New Roman" panose="02020603050405020304" pitchFamily="18" charset="0"/>
              </a:rPr>
              <a:t> in medicine-A review. Bot Res Int. 2009;2(4):218-28</a:t>
            </a:r>
            <a:r>
              <a:rPr lang="en-US" dirty="0" smtClean="0">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gn="just">
              <a:spcBef>
                <a:spcPts val="0"/>
              </a:spcBef>
              <a:spcAft>
                <a:spcPts val="0"/>
              </a:spcAft>
              <a:buFont typeface="+mj-lt"/>
              <a:buAutoNum type="arabicPeriod"/>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pPr>
            <a:r>
              <a:rPr lang="en-US" dirty="0">
                <a:latin typeface="Times New Roman" panose="02020603050405020304" pitchFamily="18" charset="0"/>
                <a:ea typeface="Calibri" panose="020F0502020204030204" pitchFamily="34" charset="0"/>
                <a:cs typeface="Times New Roman" panose="02020603050405020304" pitchFamily="18" charset="0"/>
              </a:rPr>
              <a:t>Cohen MM. </a:t>
            </a:r>
            <a:r>
              <a:rPr lang="en-US" dirty="0" err="1">
                <a:latin typeface="Times New Roman" panose="02020603050405020304" pitchFamily="18" charset="0"/>
                <a:ea typeface="Calibri" panose="020F0502020204030204" pitchFamily="34" charset="0"/>
                <a:cs typeface="Times New Roman" panose="02020603050405020304" pitchFamily="18" charset="0"/>
              </a:rPr>
              <a:t>Tulsi</a:t>
            </a:r>
            <a:r>
              <a:rPr lang="en-US" dirty="0">
                <a:latin typeface="Times New Roman" panose="02020603050405020304" pitchFamily="18" charset="0"/>
                <a:ea typeface="Calibri" panose="020F0502020204030204" pitchFamily="34" charset="0"/>
                <a:cs typeface="Times New Roman" panose="02020603050405020304" pitchFamily="18" charset="0"/>
              </a:rPr>
              <a:t> - </a:t>
            </a:r>
            <a:r>
              <a:rPr lang="en-US" dirty="0" err="1">
                <a:latin typeface="Times New Roman" panose="02020603050405020304" pitchFamily="18" charset="0"/>
                <a:ea typeface="Calibri" panose="020F0502020204030204" pitchFamily="34" charset="0"/>
                <a:cs typeface="Times New Roman" panose="02020603050405020304" pitchFamily="18" charset="0"/>
              </a:rPr>
              <a:t>Ocimum</a:t>
            </a:r>
            <a:r>
              <a:rPr lang="en-US" dirty="0">
                <a:latin typeface="Times New Roman" panose="02020603050405020304" pitchFamily="18" charset="0"/>
                <a:ea typeface="Calibri" panose="020F0502020204030204" pitchFamily="34" charset="0"/>
                <a:cs typeface="Times New Roman" panose="02020603050405020304" pitchFamily="18" charset="0"/>
              </a:rPr>
              <a:t> sanctum: A herb for all reasons. J Ayurveda </a:t>
            </a:r>
            <a:r>
              <a:rPr lang="en-US" dirty="0" err="1">
                <a:latin typeface="Times New Roman" panose="02020603050405020304" pitchFamily="18" charset="0"/>
                <a:ea typeface="Calibri" panose="020F0502020204030204" pitchFamily="34" charset="0"/>
                <a:cs typeface="Times New Roman" panose="02020603050405020304" pitchFamily="18" charset="0"/>
              </a:rPr>
              <a:t>Integr</a:t>
            </a:r>
            <a:r>
              <a:rPr lang="en-US" dirty="0">
                <a:latin typeface="Times New Roman" panose="02020603050405020304" pitchFamily="18" charset="0"/>
                <a:ea typeface="Calibri" panose="020F0502020204030204" pitchFamily="34" charset="0"/>
                <a:cs typeface="Times New Roman" panose="02020603050405020304" pitchFamily="18" charset="0"/>
              </a:rPr>
              <a:t> Med. 2014;5(4):251-259. </a:t>
            </a:r>
            <a:r>
              <a:rPr lang="en-US" dirty="0" err="1">
                <a:latin typeface="Times New Roman" panose="02020603050405020304" pitchFamily="18" charset="0"/>
                <a:ea typeface="Calibri" panose="020F0502020204030204" pitchFamily="34" charset="0"/>
                <a:cs typeface="Times New Roman" panose="02020603050405020304" pitchFamily="18" charset="0"/>
              </a:rPr>
              <a:t>doi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smtClean="0">
                <a:latin typeface="Times New Roman" panose="02020603050405020304" pitchFamily="18" charset="0"/>
                <a:ea typeface="Calibri" panose="020F0502020204030204" pitchFamily="34" charset="0"/>
                <a:cs typeface="Times New Roman" panose="02020603050405020304" pitchFamily="18" charset="0"/>
              </a:rPr>
              <a:t>10.4103/0975-9476.146554.</a:t>
            </a:r>
          </a:p>
          <a:p>
            <a:pPr marL="342900" marR="0" lvl="0" indent="-342900" algn="just">
              <a:spcBef>
                <a:spcPts val="0"/>
              </a:spcBef>
              <a:spcAft>
                <a:spcPts val="0"/>
              </a:spcAft>
              <a:buFont typeface="+mj-lt"/>
              <a:buAutoNum type="arabicPeriod"/>
            </a:pPr>
            <a:r>
              <a:rPr lang="en-US" dirty="0" err="1">
                <a:latin typeface="Times New Roman" panose="02020603050405020304" pitchFamily="18" charset="0"/>
                <a:ea typeface="Calibri" panose="020F0502020204030204" pitchFamily="34" charset="0"/>
                <a:cs typeface="Times New Roman" panose="02020603050405020304" pitchFamily="18" charset="0"/>
              </a:rPr>
              <a:t>Jadav</a:t>
            </a:r>
            <a:r>
              <a:rPr lang="en-US" dirty="0">
                <a:latin typeface="Times New Roman" panose="02020603050405020304" pitchFamily="18" charset="0"/>
                <a:ea typeface="Calibri" panose="020F0502020204030204" pitchFamily="34" charset="0"/>
                <a:cs typeface="Times New Roman" panose="02020603050405020304" pitchFamily="18" charset="0"/>
              </a:rPr>
              <a:t> KD, Mehta BM. Cardamom: Chemistry, medicinal properties, applications in dairy and food industry: A review. Res Rev J Dairy </a:t>
            </a:r>
            <a:r>
              <a:rPr lang="en-US" dirty="0" err="1">
                <a:latin typeface="Times New Roman" panose="02020603050405020304" pitchFamily="18" charset="0"/>
                <a:ea typeface="Calibri" panose="020F0502020204030204" pitchFamily="34" charset="0"/>
                <a:cs typeface="Times New Roman" panose="02020603050405020304" pitchFamily="18" charset="0"/>
              </a:rPr>
              <a:t>Sci</a:t>
            </a:r>
            <a:r>
              <a:rPr lang="en-US" dirty="0">
                <a:latin typeface="Times New Roman" panose="02020603050405020304" pitchFamily="18" charset="0"/>
                <a:ea typeface="Calibri" panose="020F0502020204030204" pitchFamily="34" charset="0"/>
                <a:cs typeface="Times New Roman" panose="02020603050405020304" pitchFamily="18" charset="0"/>
              </a:rPr>
              <a:t> Technol. 2018;7(3</a:t>
            </a:r>
            <a:r>
              <a:rPr lang="en-US" dirty="0" smtClean="0">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gn="just">
              <a:spcBef>
                <a:spcPts val="0"/>
              </a:spcBef>
              <a:spcAft>
                <a:spcPts val="0"/>
              </a:spcAft>
              <a:buFont typeface="+mj-lt"/>
              <a:buAutoNum type="arabicPeriod"/>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pPr>
            <a:r>
              <a:rPr lang="en-US" dirty="0" err="1">
                <a:latin typeface="Times New Roman" panose="02020603050405020304" pitchFamily="18" charset="0"/>
                <a:ea typeface="Calibri" panose="020F0502020204030204" pitchFamily="34" charset="0"/>
                <a:cs typeface="Times New Roman" panose="02020603050405020304" pitchFamily="18" charset="0"/>
              </a:rPr>
              <a:t>Ameena</a:t>
            </a:r>
            <a:r>
              <a:rPr lang="en-US" dirty="0">
                <a:latin typeface="Times New Roman" panose="02020603050405020304" pitchFamily="18" charset="0"/>
                <a:ea typeface="Calibri" panose="020F0502020204030204" pitchFamily="34" charset="0"/>
                <a:cs typeface="Times New Roman" panose="02020603050405020304" pitchFamily="18" charset="0"/>
              </a:rPr>
              <a:t> M, </a:t>
            </a:r>
            <a:r>
              <a:rPr lang="en-US" dirty="0" err="1">
                <a:latin typeface="Times New Roman" panose="02020603050405020304" pitchFamily="18" charset="0"/>
                <a:ea typeface="Calibri" panose="020F0502020204030204" pitchFamily="34" charset="0"/>
                <a:cs typeface="Times New Roman" panose="02020603050405020304" pitchFamily="18" charset="0"/>
              </a:rPr>
              <a:t>Arumugham</a:t>
            </a:r>
            <a:r>
              <a:rPr lang="en-US" dirty="0">
                <a:latin typeface="Times New Roman" panose="02020603050405020304" pitchFamily="18" charset="0"/>
                <a:ea typeface="Calibri" panose="020F0502020204030204" pitchFamily="34" charset="0"/>
                <a:cs typeface="Times New Roman" panose="02020603050405020304" pitchFamily="18" charset="0"/>
              </a:rPr>
              <a:t> IM, </a:t>
            </a:r>
            <a:r>
              <a:rPr lang="en-US" dirty="0" err="1">
                <a:latin typeface="Times New Roman" panose="02020603050405020304" pitchFamily="18" charset="0"/>
                <a:ea typeface="Calibri" panose="020F0502020204030204" pitchFamily="34" charset="0"/>
                <a:cs typeface="Times New Roman" panose="02020603050405020304" pitchFamily="18" charset="0"/>
              </a:rPr>
              <a:t>Ramalingam</a:t>
            </a:r>
            <a:r>
              <a:rPr lang="en-US" dirty="0">
                <a:latin typeface="Times New Roman" panose="02020603050405020304" pitchFamily="18" charset="0"/>
                <a:ea typeface="Calibri" panose="020F0502020204030204" pitchFamily="34" charset="0"/>
                <a:cs typeface="Times New Roman" panose="02020603050405020304" pitchFamily="18" charset="0"/>
              </a:rPr>
              <a:t> K, </a:t>
            </a:r>
            <a:r>
              <a:rPr lang="en-US" dirty="0" err="1">
                <a:latin typeface="Times New Roman" panose="02020603050405020304" pitchFamily="18" charset="0"/>
                <a:ea typeface="Calibri" panose="020F0502020204030204" pitchFamily="34" charset="0"/>
                <a:cs typeface="Times New Roman" panose="02020603050405020304" pitchFamily="18" charset="0"/>
              </a:rPr>
              <a:t>Rajeshkumar</a:t>
            </a:r>
            <a:r>
              <a:rPr lang="en-US" dirty="0">
                <a:latin typeface="Times New Roman" panose="02020603050405020304" pitchFamily="18" charset="0"/>
                <a:ea typeface="Calibri" panose="020F0502020204030204" pitchFamily="34" charset="0"/>
                <a:cs typeface="Times New Roman" panose="02020603050405020304" pitchFamily="18" charset="0"/>
              </a:rPr>
              <a:t> S. Evaluation of the anti-inflammatory, antimicrobial, antioxidant, and cytotoxic effects of chitosan </a:t>
            </a:r>
            <a:r>
              <a:rPr lang="en-US" dirty="0" err="1">
                <a:latin typeface="Times New Roman" panose="02020603050405020304" pitchFamily="18" charset="0"/>
                <a:ea typeface="Calibri" panose="020F0502020204030204" pitchFamily="34" charset="0"/>
                <a:cs typeface="Times New Roman" panose="02020603050405020304" pitchFamily="18" charset="0"/>
              </a:rPr>
              <a:t>thiocolchicoside-lauric</a:t>
            </a:r>
            <a:r>
              <a:rPr lang="en-US" dirty="0">
                <a:latin typeface="Times New Roman" panose="02020603050405020304" pitchFamily="18" charset="0"/>
                <a:ea typeface="Calibri" panose="020F0502020204030204" pitchFamily="34" charset="0"/>
                <a:cs typeface="Times New Roman" panose="02020603050405020304" pitchFamily="18" charset="0"/>
              </a:rPr>
              <a:t> acid </a:t>
            </a:r>
            <a:r>
              <a:rPr lang="en-US" dirty="0" err="1">
                <a:latin typeface="Times New Roman" panose="02020603050405020304" pitchFamily="18" charset="0"/>
                <a:ea typeface="Calibri" panose="020F0502020204030204" pitchFamily="34" charset="0"/>
                <a:cs typeface="Times New Roman" panose="02020603050405020304" pitchFamily="18" charset="0"/>
              </a:rPr>
              <a:t>nanogel</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Cureus</a:t>
            </a:r>
            <a:r>
              <a:rPr lang="en-US" dirty="0">
                <a:latin typeface="Times New Roman" panose="02020603050405020304" pitchFamily="18" charset="0"/>
                <a:ea typeface="Calibri" panose="020F0502020204030204" pitchFamily="34" charset="0"/>
                <a:cs typeface="Times New Roman" panose="02020603050405020304" pitchFamily="18" charset="0"/>
              </a:rPr>
              <a:t>. 2023 Sep;15(9)</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pPr>
            <a:endParaRPr lang="en-US" sz="1600" dirty="0" smtClean="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284662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47228" y="2867746"/>
            <a:ext cx="7494299" cy="1200329"/>
          </a:xfrm>
          <a:prstGeom prst="rect">
            <a:avLst/>
          </a:prstGeom>
          <a:noFill/>
        </p:spPr>
        <p:txBody>
          <a:bodyPr wrap="square" lIns="91440" tIns="45720" rIns="91440" bIns="45720">
            <a:spAutoFit/>
          </a:bodyPr>
          <a:lstStyle/>
          <a:p>
            <a:pPr algn="ctr"/>
            <a:r>
              <a:rPr lang="en-US" sz="72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Georgia" panose="02040502050405020303" pitchFamily="18" charset="0"/>
              </a:rPr>
              <a:t>Thank You</a:t>
            </a:r>
            <a:endParaRPr lang="en-US" sz="7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Georgia" panose="02040502050405020303" pitchFamily="18" charset="0"/>
            </a:endParaRPr>
          </a:p>
        </p:txBody>
      </p:sp>
    </p:spTree>
    <p:extLst>
      <p:ext uri="{BB962C8B-B14F-4D97-AF65-F5344CB8AC3E}">
        <p14:creationId xmlns:p14="http://schemas.microsoft.com/office/powerpoint/2010/main" val="239329266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435">
                                          <p:stCondLst>
                                            <p:cond delay="0"/>
                                          </p:stCondLst>
                                        </p:cTn>
                                        <p:tgtEl>
                                          <p:spTgt spid="5"/>
                                        </p:tgtEl>
                                      </p:cBhvr>
                                    </p:animEffect>
                                    <p:anim calcmode="lin" valueType="num">
                                      <p:cBhvr>
                                        <p:cTn id="8"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13" dur="20">
                                          <p:stCondLst>
                                            <p:cond delay="487"/>
                                          </p:stCondLst>
                                        </p:cTn>
                                        <p:tgtEl>
                                          <p:spTgt spid="5"/>
                                        </p:tgtEl>
                                      </p:cBhvr>
                                      <p:to x="100000" y="60000"/>
                                    </p:animScale>
                                    <p:animScale>
                                      <p:cBhvr>
                                        <p:cTn id="14" dur="124" decel="50000">
                                          <p:stCondLst>
                                            <p:cond delay="507"/>
                                          </p:stCondLst>
                                        </p:cTn>
                                        <p:tgtEl>
                                          <p:spTgt spid="5"/>
                                        </p:tgtEl>
                                      </p:cBhvr>
                                      <p:to x="100000" y="100000"/>
                                    </p:animScale>
                                    <p:animScale>
                                      <p:cBhvr>
                                        <p:cTn id="15" dur="20">
                                          <p:stCondLst>
                                            <p:cond delay="984"/>
                                          </p:stCondLst>
                                        </p:cTn>
                                        <p:tgtEl>
                                          <p:spTgt spid="5"/>
                                        </p:tgtEl>
                                      </p:cBhvr>
                                      <p:to x="100000" y="80000"/>
                                    </p:animScale>
                                    <p:animScale>
                                      <p:cBhvr>
                                        <p:cTn id="16" dur="124" decel="50000">
                                          <p:stCondLst>
                                            <p:cond delay="1004"/>
                                          </p:stCondLst>
                                        </p:cTn>
                                        <p:tgtEl>
                                          <p:spTgt spid="5"/>
                                        </p:tgtEl>
                                      </p:cBhvr>
                                      <p:to x="100000" y="100000"/>
                                    </p:animScale>
                                    <p:animScale>
                                      <p:cBhvr>
                                        <p:cTn id="17" dur="20">
                                          <p:stCondLst>
                                            <p:cond delay="1231"/>
                                          </p:stCondLst>
                                        </p:cTn>
                                        <p:tgtEl>
                                          <p:spTgt spid="5"/>
                                        </p:tgtEl>
                                      </p:cBhvr>
                                      <p:to x="100000" y="90000"/>
                                    </p:animScale>
                                    <p:animScale>
                                      <p:cBhvr>
                                        <p:cTn id="18" dur="124" decel="50000">
                                          <p:stCondLst>
                                            <p:cond delay="1251"/>
                                          </p:stCondLst>
                                        </p:cTn>
                                        <p:tgtEl>
                                          <p:spTgt spid="5"/>
                                        </p:tgtEl>
                                      </p:cBhvr>
                                      <p:to x="100000" y="100000"/>
                                    </p:animScale>
                                    <p:animScale>
                                      <p:cBhvr>
                                        <p:cTn id="19" dur="20">
                                          <p:stCondLst>
                                            <p:cond delay="1356"/>
                                          </p:stCondLst>
                                        </p:cTn>
                                        <p:tgtEl>
                                          <p:spTgt spid="5"/>
                                        </p:tgtEl>
                                      </p:cBhvr>
                                      <p:to x="100000" y="95000"/>
                                    </p:animScale>
                                    <p:animScale>
                                      <p:cBhvr>
                                        <p:cTn id="20"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t="-9000" b="-9000"/>
          </a:stretch>
        </a:blipFill>
        <a:effectLst/>
      </p:bgPr>
    </p:bg>
    <p:spTree>
      <p:nvGrpSpPr>
        <p:cNvPr id="1" name=""/>
        <p:cNvGrpSpPr/>
        <p:nvPr/>
      </p:nvGrpSpPr>
      <p:grpSpPr>
        <a:xfrm>
          <a:off x="0" y="0"/>
          <a:ext cx="0" cy="0"/>
          <a:chOff x="0" y="0"/>
          <a:chExt cx="0" cy="0"/>
        </a:xfrm>
      </p:grpSpPr>
      <p:sp>
        <p:nvSpPr>
          <p:cNvPr id="5" name="Rectangle 1"/>
          <p:cNvSpPr>
            <a:spLocks noChangeArrowheads="1"/>
          </p:cNvSpPr>
          <p:nvPr/>
        </p:nvSpPr>
        <p:spPr bwMode="auto">
          <a:xfrm rot="10800000" flipV="1">
            <a:off x="1086415" y="1294024"/>
            <a:ext cx="978679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spcBef>
                <a:spcPct val="0"/>
              </a:spcBef>
              <a:spcAft>
                <a:spcPct val="0"/>
              </a:spcAft>
              <a:buClrTx/>
              <a:buSzTx/>
              <a:buFont typeface="Arial" panose="020B0604020202020204" pitchFamily="34" charset="0"/>
              <a:buChar char="•"/>
              <a:tabLst/>
            </a:pP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spcBef>
                <a:spcPct val="0"/>
              </a:spcBef>
              <a:spcAft>
                <a:spcPct val="0"/>
              </a:spcAft>
              <a:buClrTx/>
              <a:buSzTx/>
              <a:buFont typeface="Arial" panose="020B0604020202020204" pitchFamily="34" charset="0"/>
              <a:buChar char="•"/>
              <a:tabLst/>
            </a:pPr>
            <a:r>
              <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Dandelion is traditionally recognized as a medicinal herb and a </a:t>
            </a:r>
            <a:r>
              <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natural cleanser for the liver and digestive system.</a:t>
            </a:r>
          </a:p>
          <a:p>
            <a:pPr marR="0" lvl="0" algn="just" defTabSz="914400" rtl="0" eaLnBrk="0" fontAlgn="base" latinLnBrk="0" hangingPunct="0">
              <a:spcBef>
                <a:spcPct val="0"/>
              </a:spcBef>
              <a:spcAft>
                <a:spcPct val="0"/>
              </a:spcAft>
              <a:buClrTx/>
              <a:buSzTx/>
              <a:tabLst/>
            </a:pP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spcBef>
                <a:spcPct val="0"/>
              </a:spcBef>
              <a:spcAft>
                <a:spcPct val="0"/>
              </a:spcAft>
              <a:buClrTx/>
              <a:buSzTx/>
              <a:buFont typeface="Arial" panose="020B0604020202020204" pitchFamily="34" charset="0"/>
              <a:buChar char="•"/>
              <a:tabLst/>
            </a:pPr>
            <a:r>
              <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Its </a:t>
            </a:r>
            <a:r>
              <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roots stimulate bile production</a:t>
            </a:r>
            <a:r>
              <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which is essential for liver detoxification and breaking down dietary fats.</a:t>
            </a:r>
          </a:p>
          <a:p>
            <a:pPr marR="0" lvl="0" algn="just" defTabSz="914400" rtl="0" eaLnBrk="0" fontAlgn="base" latinLnBrk="0" hangingPunct="0">
              <a:spcBef>
                <a:spcPct val="0"/>
              </a:spcBef>
              <a:spcAft>
                <a:spcPct val="0"/>
              </a:spcAft>
              <a:buClrTx/>
              <a:buSzTx/>
              <a:tabLst/>
            </a:pP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spcBef>
                <a:spcPct val="0"/>
              </a:spcBef>
              <a:spcAft>
                <a:spcPct val="0"/>
              </a:spcAft>
              <a:buClrTx/>
              <a:buSzTx/>
              <a:buFont typeface="Arial" panose="020B0604020202020204" pitchFamily="34" charset="0"/>
              <a:buChar char="•"/>
              <a:tabLst/>
            </a:pPr>
            <a:r>
              <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This bile-stimulating effect improves </a:t>
            </a:r>
            <a:r>
              <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liver health and</a:t>
            </a:r>
            <a:r>
              <a:rPr kumimoji="0" lang="en-US" sz="1800" b="1"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digestion</a:t>
            </a:r>
            <a:r>
              <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helping with issues like bloating and indigestion.</a:t>
            </a:r>
          </a:p>
          <a:p>
            <a:pPr marR="0" lvl="0" algn="just" defTabSz="914400" rtl="0" eaLnBrk="0" fontAlgn="base" latinLnBrk="0" hangingPunct="0">
              <a:spcBef>
                <a:spcPct val="0"/>
              </a:spcBef>
              <a:spcAft>
                <a:spcPct val="0"/>
              </a:spcAft>
              <a:buClrTx/>
              <a:buSzTx/>
              <a:tabLst/>
            </a:pP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spcBef>
                <a:spcPct val="0"/>
              </a:spcBef>
              <a:spcAft>
                <a:spcPct val="0"/>
              </a:spcAft>
              <a:buClrTx/>
              <a:buSzTx/>
              <a:buFont typeface="Arial" panose="020B0604020202020204" pitchFamily="34" charset="0"/>
              <a:buChar char="•"/>
              <a:tabLst/>
            </a:pPr>
            <a:r>
              <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Dandelion acts as a </a:t>
            </a:r>
            <a:r>
              <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natural diuretic</a:t>
            </a:r>
            <a:r>
              <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supporting the elimination of </a:t>
            </a:r>
            <a:r>
              <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excess fluids and toxins through the kidneys.</a:t>
            </a:r>
          </a:p>
          <a:p>
            <a:pPr marR="0" lvl="0" algn="just" defTabSz="914400" rtl="0" eaLnBrk="0" fontAlgn="base" latinLnBrk="0" hangingPunct="0">
              <a:spcBef>
                <a:spcPct val="0"/>
              </a:spcBef>
              <a:spcAft>
                <a:spcPct val="0"/>
              </a:spcAft>
              <a:buClrTx/>
              <a:buSzTx/>
              <a:tabLst/>
            </a:pP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spcBef>
                <a:spcPct val="0"/>
              </a:spcBef>
              <a:spcAft>
                <a:spcPct val="0"/>
              </a:spcAft>
              <a:buClrTx/>
              <a:buSzTx/>
              <a:buFont typeface="Arial" panose="020B0604020202020204" pitchFamily="34" charset="0"/>
              <a:buChar char="•"/>
              <a:tabLst/>
            </a:pPr>
            <a:r>
              <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Rich in </a:t>
            </a:r>
            <a:r>
              <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antioxidants</a:t>
            </a:r>
            <a:r>
              <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like beta-carotene and polyphenols, dandelion </a:t>
            </a:r>
            <a:r>
              <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protects liver cells from oxidative stress and inflammation.</a:t>
            </a:r>
          </a:p>
        </p:txBody>
      </p:sp>
    </p:spTree>
    <p:extLst>
      <p:ext uri="{BB962C8B-B14F-4D97-AF65-F5344CB8AC3E}">
        <p14:creationId xmlns:p14="http://schemas.microsoft.com/office/powerpoint/2010/main" val="39774699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30000">
              <a:srgbClr val="9ACD32"/>
            </a:gs>
            <a:gs pos="1000">
              <a:srgbClr val="228B22"/>
            </a:gs>
            <a:gs pos="100000">
              <a:srgbClr val="F0FFF0"/>
            </a:gs>
          </a:gsLst>
          <a:lin ang="2700000" scaled="1"/>
        </a:gradFill>
        <a:effectLst/>
      </p:bgPr>
    </p:bg>
    <p:spTree>
      <p:nvGrpSpPr>
        <p:cNvPr id="1" name=""/>
        <p:cNvGrpSpPr/>
        <p:nvPr/>
      </p:nvGrpSpPr>
      <p:grpSpPr>
        <a:xfrm>
          <a:off x="0" y="0"/>
          <a:ext cx="0" cy="0"/>
          <a:chOff x="0" y="0"/>
          <a:chExt cx="0" cy="0"/>
        </a:xfrm>
      </p:grpSpPr>
      <p:sp>
        <p:nvSpPr>
          <p:cNvPr id="4" name="TextBox 3"/>
          <p:cNvSpPr txBox="1"/>
          <p:nvPr/>
        </p:nvSpPr>
        <p:spPr>
          <a:xfrm>
            <a:off x="1039530" y="1296075"/>
            <a:ext cx="9933270" cy="4524315"/>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Dandelion herbal detoxifying tea can be greatly enhanced by incorporating a variety of ingredients such as </a:t>
            </a:r>
            <a:r>
              <a:rPr lang="en-US" b="1" dirty="0" err="1">
                <a:latin typeface="Times New Roman" panose="02020603050405020304" pitchFamily="18" charset="0"/>
                <a:cs typeface="Times New Roman" panose="02020603050405020304" pitchFamily="18" charset="0"/>
              </a:rPr>
              <a:t>Neem</a:t>
            </a:r>
            <a:r>
              <a:rPr lang="en-US" b="1" dirty="0">
                <a:latin typeface="Times New Roman" panose="02020603050405020304" pitchFamily="18" charset="0"/>
                <a:cs typeface="Times New Roman" panose="02020603050405020304" pitchFamily="18" charset="0"/>
              </a:rPr>
              <a:t>, Turmeric, Ginger, Mint, </a:t>
            </a:r>
            <a:r>
              <a:rPr lang="en-US" b="1" dirty="0" err="1">
                <a:latin typeface="Times New Roman" panose="02020603050405020304" pitchFamily="18" charset="0"/>
                <a:cs typeface="Times New Roman" panose="02020603050405020304" pitchFamily="18" charset="0"/>
              </a:rPr>
              <a:t>Tulsi</a:t>
            </a:r>
            <a:r>
              <a:rPr lang="en-US" b="1" dirty="0">
                <a:latin typeface="Times New Roman" panose="02020603050405020304" pitchFamily="18" charset="0"/>
                <a:cs typeface="Times New Roman" panose="02020603050405020304" pitchFamily="18" charset="0"/>
              </a:rPr>
              <a:t>, Lemon, Amla, </a:t>
            </a:r>
            <a:r>
              <a:rPr lang="en-US" b="1" dirty="0" err="1">
                <a:latin typeface="Times New Roman" panose="02020603050405020304" pitchFamily="18" charset="0"/>
                <a:cs typeface="Times New Roman" panose="02020603050405020304" pitchFamily="18" charset="0"/>
              </a:rPr>
              <a:t>Liquorice</a:t>
            </a:r>
            <a:r>
              <a:rPr lang="en-US" b="1" dirty="0">
                <a:latin typeface="Times New Roman" panose="02020603050405020304" pitchFamily="18" charset="0"/>
                <a:cs typeface="Times New Roman" panose="02020603050405020304" pitchFamily="18" charset="0"/>
              </a:rPr>
              <a:t>, and </a:t>
            </a:r>
            <a:r>
              <a:rPr lang="en-US" b="1" dirty="0" smtClean="0">
                <a:latin typeface="Times New Roman" panose="02020603050405020304" pitchFamily="18" charset="0"/>
                <a:cs typeface="Times New Roman" panose="02020603050405020304" pitchFamily="18" charset="0"/>
              </a:rPr>
              <a:t>Cardamom.</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This tea helps,</a:t>
            </a:r>
          </a:p>
          <a:p>
            <a:pPr lvl="1" algn="just"/>
            <a:r>
              <a:rPr lang="en-US" b="1" dirty="0" smtClean="0">
                <a:latin typeface="Times New Roman" panose="02020603050405020304" pitchFamily="18" charset="0"/>
                <a:cs typeface="Times New Roman" panose="02020603050405020304" pitchFamily="18" charset="0"/>
              </a:rPr>
              <a:t>Dandelion, </a:t>
            </a:r>
            <a:r>
              <a:rPr lang="en-US" b="1" dirty="0" err="1" smtClean="0">
                <a:latin typeface="Times New Roman" panose="02020603050405020304" pitchFamily="18" charset="0"/>
                <a:cs typeface="Times New Roman" panose="02020603050405020304" pitchFamily="18" charset="0"/>
              </a:rPr>
              <a:t>Neem</a:t>
            </a:r>
            <a:r>
              <a:rPr lang="en-US" b="1" dirty="0" smtClean="0">
                <a:latin typeface="Times New Roman" panose="02020603050405020304" pitchFamily="18" charset="0"/>
                <a:cs typeface="Times New Roman" panose="02020603050405020304" pitchFamily="18" charset="0"/>
              </a:rPr>
              <a:t>, Turmeric → supports liver health through bile production</a:t>
            </a:r>
          </a:p>
          <a:p>
            <a:pPr lvl="1" algn="just"/>
            <a:r>
              <a:rPr lang="en-US" b="1" dirty="0" smtClean="0">
                <a:latin typeface="Times New Roman" panose="02020603050405020304" pitchFamily="18" charset="0"/>
                <a:cs typeface="Times New Roman" panose="02020603050405020304" pitchFamily="18" charset="0"/>
              </a:rPr>
              <a:t>Ginger, Mint → enhance digestion</a:t>
            </a:r>
          </a:p>
          <a:p>
            <a:pPr lvl="1" algn="just"/>
            <a:r>
              <a:rPr lang="en-US" b="1" dirty="0" smtClean="0">
                <a:latin typeface="Times New Roman" panose="02020603050405020304" pitchFamily="18" charset="0"/>
                <a:cs typeface="Times New Roman" panose="02020603050405020304" pitchFamily="18" charset="0"/>
              </a:rPr>
              <a:t>Amla, Lemon → combats oxidative stress</a:t>
            </a:r>
          </a:p>
          <a:p>
            <a:pPr lvl="1" algn="just"/>
            <a:r>
              <a:rPr lang="en-US" b="1" dirty="0" err="1" smtClean="0">
                <a:latin typeface="Times New Roman" panose="02020603050405020304" pitchFamily="18" charset="0"/>
                <a:cs typeface="Times New Roman" panose="02020603050405020304" pitchFamily="18" charset="0"/>
              </a:rPr>
              <a:t>Tulsi</a:t>
            </a:r>
            <a:r>
              <a:rPr lang="en-US" b="1" dirty="0" smtClean="0">
                <a:latin typeface="Times New Roman" panose="02020603050405020304" pitchFamily="18" charset="0"/>
                <a:cs typeface="Times New Roman" panose="02020603050405020304" pitchFamily="18" charset="0"/>
              </a:rPr>
              <a:t>, Turmeric, Cardamom → boost immunity</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preparation involves careful </a:t>
            </a:r>
            <a:r>
              <a:rPr lang="en-US" b="1" dirty="0" smtClean="0">
                <a:latin typeface="Times New Roman" panose="02020603050405020304" pitchFamily="18" charset="0"/>
                <a:cs typeface="Times New Roman" panose="02020603050405020304" pitchFamily="18" charset="0"/>
              </a:rPr>
              <a:t>selection, drying, grinding and formulation of ingredients into a balanced tea blend, with packaging designed to retained freshness.</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Phytochemical analysis confirms the presence of </a:t>
            </a:r>
            <a:r>
              <a:rPr lang="en-US" b="1" dirty="0" smtClean="0">
                <a:latin typeface="Times New Roman" panose="02020603050405020304" pitchFamily="18" charset="0"/>
                <a:cs typeface="Times New Roman" panose="02020603050405020304" pitchFamily="18" charset="0"/>
              </a:rPr>
              <a:t>active compounds</a:t>
            </a:r>
            <a:r>
              <a:rPr lang="en-US" dirty="0" smtClean="0">
                <a:latin typeface="Times New Roman" panose="02020603050405020304" pitchFamily="18" charset="0"/>
                <a:cs typeface="Times New Roman" panose="02020603050405020304" pitchFamily="18" charset="0"/>
              </a:rPr>
              <a:t>, while activity tests demonstrate  </a:t>
            </a:r>
            <a:r>
              <a:rPr lang="en-US" b="1" dirty="0" smtClean="0">
                <a:latin typeface="Times New Roman" panose="02020603050405020304" pitchFamily="18" charset="0"/>
                <a:cs typeface="Times New Roman" panose="02020603050405020304" pitchFamily="18" charset="0"/>
              </a:rPr>
              <a:t>antioxidant, anti-inflammatory and antimicrobial properties. </a:t>
            </a:r>
          </a:p>
          <a:p>
            <a:pPr marL="285750" indent="-285750" algn="just">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Heavy metal</a:t>
            </a:r>
            <a:r>
              <a:rPr lang="en-US" dirty="0" smtClean="0">
                <a:latin typeface="Times New Roman" panose="02020603050405020304" pitchFamily="18" charset="0"/>
                <a:cs typeface="Times New Roman" panose="02020603050405020304" pitchFamily="18" charset="0"/>
              </a:rPr>
              <a:t> testing ensures the </a:t>
            </a:r>
            <a:r>
              <a:rPr lang="en-US" b="1" dirty="0" smtClean="0">
                <a:latin typeface="Times New Roman" panose="02020603050405020304" pitchFamily="18" charset="0"/>
                <a:cs typeface="Times New Roman" panose="02020603050405020304" pitchFamily="18" charset="0"/>
              </a:rPr>
              <a:t>safety</a:t>
            </a:r>
            <a:r>
              <a:rPr lang="en-US" dirty="0" smtClean="0">
                <a:latin typeface="Times New Roman" panose="02020603050405020304" pitchFamily="18" charset="0"/>
                <a:cs typeface="Times New Roman" panose="02020603050405020304" pitchFamily="18" charset="0"/>
              </a:rPr>
              <a:t> of the product.</a:t>
            </a:r>
            <a:endParaRPr lang="en-US" dirty="0">
              <a:latin typeface="Times New Roman" panose="02020603050405020304" pitchFamily="18" charset="0"/>
              <a:cs typeface="Times New Roman" panose="02020603050405020304" pitchFamily="18" charset="0"/>
            </a:endParaRPr>
          </a:p>
        </p:txBody>
      </p:sp>
      <p:sp>
        <p:nvSpPr>
          <p:cNvPr id="5" name="Oval 4"/>
          <p:cNvSpPr/>
          <p:nvPr/>
        </p:nvSpPr>
        <p:spPr>
          <a:xfrm>
            <a:off x="5237649" y="245275"/>
            <a:ext cx="6954351" cy="6282525"/>
          </a:xfrm>
          <a:prstGeom prst="ellipse">
            <a:avLst/>
          </a:prstGeom>
          <a:blipFill dpi="0" rotWithShape="1">
            <a:blip r:embed="rId2">
              <a:alphaModFix amt="29000"/>
            </a:blip>
            <a:srcRect/>
            <a:stretch>
              <a:fillRect l="-7000" t="-1000" r="-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407102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750"/>
                                        <p:tgtEl>
                                          <p:spTgt spid="5"/>
                                        </p:tgtEl>
                                      </p:cBhvr>
                                    </p:animEffect>
                                  </p:childTnLst>
                                </p:cTn>
                              </p:par>
                            </p:childTnLst>
                          </p:cTn>
                        </p:par>
                        <p:par>
                          <p:cTn id="8" fill="hold">
                            <p:stCondLst>
                              <p:cond delay="750"/>
                            </p:stCondLst>
                            <p:childTnLst>
                              <p:par>
                                <p:cTn id="9" presetID="47"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750"/>
                                        <p:tgtEl>
                                          <p:spTgt spid="4"/>
                                        </p:tgtEl>
                                      </p:cBhvr>
                                    </p:animEffect>
                                    <p:anim calcmode="lin" valueType="num">
                                      <p:cBhvr>
                                        <p:cTn id="12" dur="750" fill="hold"/>
                                        <p:tgtEl>
                                          <p:spTgt spid="4"/>
                                        </p:tgtEl>
                                        <p:attrNameLst>
                                          <p:attrName>ppt_x</p:attrName>
                                        </p:attrNameLst>
                                      </p:cBhvr>
                                      <p:tavLst>
                                        <p:tav tm="0">
                                          <p:val>
                                            <p:strVal val="#ppt_x"/>
                                          </p:val>
                                        </p:tav>
                                        <p:tav tm="100000">
                                          <p:val>
                                            <p:strVal val="#ppt_x"/>
                                          </p:val>
                                        </p:tav>
                                      </p:tavLst>
                                    </p:anim>
                                    <p:anim calcmode="lin" valueType="num">
                                      <p:cBhvr>
                                        <p:cTn id="13"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12192000" y="0"/>
            <a:ext cx="1676400" cy="750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929808" y="496957"/>
            <a:ext cx="5844208" cy="461665"/>
          </a:xfrm>
          <a:prstGeom prst="rect">
            <a:avLst/>
          </a:prstGeom>
          <a:noFill/>
        </p:spPr>
        <p:txBody>
          <a:bodyPr wrap="square" rtlCol="0">
            <a:spAutoFit/>
          </a:bodyPr>
          <a:lstStyle/>
          <a:p>
            <a:r>
              <a:rPr lang="en-US" sz="2400" b="1" dirty="0" smtClean="0">
                <a:solidFill>
                  <a:schemeClr val="bg1"/>
                </a:solidFill>
                <a:latin typeface="Times New Roman" panose="02020603050405020304" pitchFamily="18" charset="0"/>
                <a:cs typeface="Times New Roman" panose="02020603050405020304" pitchFamily="18" charset="0"/>
              </a:rPr>
              <a:t>MECHANISM </a:t>
            </a:r>
            <a:endParaRPr lang="en-US" sz="24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10" name="Diagram 9"/>
          <p:cNvGraphicFramePr/>
          <p:nvPr>
            <p:extLst>
              <p:ext uri="{D42A27DB-BD31-4B8C-83A1-F6EECF244321}">
                <p14:modId xmlns:p14="http://schemas.microsoft.com/office/powerpoint/2010/main" val="3709586801"/>
              </p:ext>
            </p:extLst>
          </p:nvPr>
        </p:nvGraphicFramePr>
        <p:xfrm>
          <a:off x="2443481" y="1481877"/>
          <a:ext cx="4233867" cy="5088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p:cNvSpPr txBox="1"/>
          <p:nvPr/>
        </p:nvSpPr>
        <p:spPr>
          <a:xfrm>
            <a:off x="5823214" y="1714927"/>
            <a:ext cx="5393094"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solidFill>
                  <a:schemeClr val="bg1"/>
                </a:solidFill>
                <a:latin typeface="Times New Roman" panose="02020603050405020304" pitchFamily="18" charset="0"/>
                <a:cs typeface="Times New Roman" panose="02020603050405020304" pitchFamily="18" charset="0"/>
              </a:rPr>
              <a:t>Active ingredients are absorbed into the bloodstream through the digestive system.</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5823214" y="3195242"/>
            <a:ext cx="5393094"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N</a:t>
            </a:r>
            <a:r>
              <a:rPr lang="en-US" sz="1600" dirty="0" smtClean="0">
                <a:solidFill>
                  <a:schemeClr val="bg1"/>
                </a:solidFill>
                <a:latin typeface="Times New Roman" panose="02020603050405020304" pitchFamily="18" charset="0"/>
                <a:cs typeface="Times New Roman" panose="02020603050405020304" pitchFamily="18" charset="0"/>
              </a:rPr>
              <a:t>eutralize </a:t>
            </a:r>
            <a:r>
              <a:rPr lang="en-US" sz="1600" dirty="0">
                <a:solidFill>
                  <a:schemeClr val="bg1"/>
                </a:solidFill>
                <a:latin typeface="Times New Roman" panose="02020603050405020304" pitchFamily="18" charset="0"/>
                <a:cs typeface="Times New Roman" panose="02020603050405020304" pitchFamily="18" charset="0"/>
              </a:rPr>
              <a:t>harmful toxins, aiding the liver in eliminating waste.</a:t>
            </a:r>
          </a:p>
        </p:txBody>
      </p:sp>
      <p:sp>
        <p:nvSpPr>
          <p:cNvPr id="13" name="TextBox 12"/>
          <p:cNvSpPr txBox="1"/>
          <p:nvPr/>
        </p:nvSpPr>
        <p:spPr>
          <a:xfrm>
            <a:off x="5823214" y="4441846"/>
            <a:ext cx="5393094"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F</a:t>
            </a:r>
            <a:r>
              <a:rPr lang="en-US" sz="1600" dirty="0" smtClean="0">
                <a:solidFill>
                  <a:schemeClr val="bg1"/>
                </a:solidFill>
                <a:latin typeface="Times New Roman" panose="02020603050405020304" pitchFamily="18" charset="0"/>
                <a:cs typeface="Times New Roman" panose="02020603050405020304" pitchFamily="18" charset="0"/>
              </a:rPr>
              <a:t>ilter </a:t>
            </a:r>
            <a:r>
              <a:rPr lang="en-US" sz="1600" dirty="0">
                <a:solidFill>
                  <a:schemeClr val="bg1"/>
                </a:solidFill>
                <a:latin typeface="Times New Roman" panose="02020603050405020304" pitchFamily="18" charset="0"/>
                <a:cs typeface="Times New Roman" panose="02020603050405020304" pitchFamily="18" charset="0"/>
              </a:rPr>
              <a:t>the detoxified blood, removing extra water, toxins, and </a:t>
            </a:r>
            <a:r>
              <a:rPr lang="en-US" sz="1600" dirty="0" smtClean="0">
                <a:solidFill>
                  <a:schemeClr val="bg1"/>
                </a:solidFill>
                <a:latin typeface="Times New Roman" panose="02020603050405020304" pitchFamily="18" charset="0"/>
                <a:cs typeface="Times New Roman" panose="02020603050405020304" pitchFamily="18" charset="0"/>
              </a:rPr>
              <a:t>waste.</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5823214" y="5860285"/>
            <a:ext cx="5393094"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solidFill>
                  <a:schemeClr val="bg1"/>
                </a:solidFill>
                <a:latin typeface="Times New Roman" panose="02020603050405020304" pitchFamily="18" charset="0"/>
                <a:cs typeface="Times New Roman" panose="02020603050405020304" pitchFamily="18" charset="0"/>
              </a:rPr>
              <a:t>Diuretic </a:t>
            </a:r>
            <a:r>
              <a:rPr lang="en-US" sz="1600" dirty="0">
                <a:solidFill>
                  <a:schemeClr val="bg1"/>
                </a:solidFill>
                <a:latin typeface="Times New Roman" panose="02020603050405020304" pitchFamily="18" charset="0"/>
                <a:cs typeface="Times New Roman" panose="02020603050405020304" pitchFamily="18" charset="0"/>
              </a:rPr>
              <a:t>properties promote increased urine, helping eliminate more toxins.</a:t>
            </a:r>
          </a:p>
        </p:txBody>
      </p:sp>
      <p:sp>
        <p:nvSpPr>
          <p:cNvPr id="7" name="Rectangle 6"/>
          <p:cNvSpPr/>
          <p:nvPr/>
        </p:nvSpPr>
        <p:spPr>
          <a:xfrm>
            <a:off x="0" y="6858000"/>
            <a:ext cx="12839700" cy="648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122555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par>
                                <p:cTn id="11" presetID="22" presetClass="entr" presetSubtype="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childTnLst>
                          </p:cTn>
                        </p:par>
                        <p:par>
                          <p:cTn id="14" fill="hold">
                            <p:stCondLst>
                              <p:cond delay="500"/>
                            </p:stCondLst>
                            <p:childTnLst>
                              <p:par>
                                <p:cTn id="15" presetID="17"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ppt_x</p:attrName>
                                        </p:attrNameLst>
                                      </p:cBhvr>
                                      <p:tavLst>
                                        <p:tav tm="0">
                                          <p:val>
                                            <p:strVal val="#ppt_x-#ppt_w/2"/>
                                          </p:val>
                                        </p:tav>
                                        <p:tav tm="100000">
                                          <p:val>
                                            <p:strVal val="#ppt_x"/>
                                          </p:val>
                                        </p:tav>
                                      </p:tavLst>
                                    </p:anim>
                                    <p:anim calcmode="lin" valueType="num">
                                      <p:cBhvr>
                                        <p:cTn id="18" dur="500" fill="hold"/>
                                        <p:tgtEl>
                                          <p:spTgt spid="11"/>
                                        </p:tgtEl>
                                        <p:attrNameLst>
                                          <p:attrName>ppt_y</p:attrName>
                                        </p:attrNameLst>
                                      </p:cBhvr>
                                      <p:tavLst>
                                        <p:tav tm="0">
                                          <p:val>
                                            <p:strVal val="#ppt_y"/>
                                          </p:val>
                                        </p:tav>
                                        <p:tav tm="100000">
                                          <p:val>
                                            <p:strVal val="#ppt_y"/>
                                          </p:val>
                                        </p:tav>
                                      </p:tavLst>
                                    </p:anim>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strVal val="#ppt_h"/>
                                          </p:val>
                                        </p:tav>
                                        <p:tav tm="100000">
                                          <p:val>
                                            <p:strVal val="#ppt_h"/>
                                          </p:val>
                                        </p:tav>
                                      </p:tavLst>
                                    </p:anim>
                                  </p:childTnLst>
                                </p:cTn>
                              </p:par>
                            </p:childTnLst>
                          </p:cTn>
                        </p:par>
                        <p:par>
                          <p:cTn id="21" fill="hold">
                            <p:stCondLst>
                              <p:cond delay="1000"/>
                            </p:stCondLst>
                            <p:childTnLst>
                              <p:par>
                                <p:cTn id="22" presetID="17" presetClass="entr" presetSubtype="8"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ppt_x</p:attrName>
                                        </p:attrNameLst>
                                      </p:cBhvr>
                                      <p:tavLst>
                                        <p:tav tm="0">
                                          <p:val>
                                            <p:strVal val="#ppt_x-#ppt_w/2"/>
                                          </p:val>
                                        </p:tav>
                                        <p:tav tm="100000">
                                          <p:val>
                                            <p:strVal val="#ppt_x"/>
                                          </p:val>
                                        </p:tav>
                                      </p:tavLst>
                                    </p:anim>
                                    <p:anim calcmode="lin" valueType="num">
                                      <p:cBhvr>
                                        <p:cTn id="25" dur="500" fill="hold"/>
                                        <p:tgtEl>
                                          <p:spTgt spid="12"/>
                                        </p:tgtEl>
                                        <p:attrNameLst>
                                          <p:attrName>ppt_y</p:attrName>
                                        </p:attrNameLst>
                                      </p:cBhvr>
                                      <p:tavLst>
                                        <p:tav tm="0">
                                          <p:val>
                                            <p:strVal val="#ppt_y"/>
                                          </p:val>
                                        </p:tav>
                                        <p:tav tm="100000">
                                          <p:val>
                                            <p:strVal val="#ppt_y"/>
                                          </p:val>
                                        </p:tav>
                                      </p:tavLst>
                                    </p:anim>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strVal val="#ppt_h"/>
                                          </p:val>
                                        </p:tav>
                                        <p:tav tm="100000">
                                          <p:val>
                                            <p:strVal val="#ppt_h"/>
                                          </p:val>
                                        </p:tav>
                                      </p:tavLst>
                                    </p:anim>
                                  </p:childTnLst>
                                </p:cTn>
                              </p:par>
                            </p:childTnLst>
                          </p:cTn>
                        </p:par>
                        <p:par>
                          <p:cTn id="28" fill="hold">
                            <p:stCondLst>
                              <p:cond delay="1500"/>
                            </p:stCondLst>
                            <p:childTnLst>
                              <p:par>
                                <p:cTn id="29" presetID="17" presetClass="entr" presetSubtype="8"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ppt_x</p:attrName>
                                        </p:attrNameLst>
                                      </p:cBhvr>
                                      <p:tavLst>
                                        <p:tav tm="0">
                                          <p:val>
                                            <p:strVal val="#ppt_x-#ppt_w/2"/>
                                          </p:val>
                                        </p:tav>
                                        <p:tav tm="100000">
                                          <p:val>
                                            <p:strVal val="#ppt_x"/>
                                          </p:val>
                                        </p:tav>
                                      </p:tavLst>
                                    </p:anim>
                                    <p:anim calcmode="lin" valueType="num">
                                      <p:cBhvr>
                                        <p:cTn id="32" dur="500" fill="hold"/>
                                        <p:tgtEl>
                                          <p:spTgt spid="13"/>
                                        </p:tgtEl>
                                        <p:attrNameLst>
                                          <p:attrName>ppt_y</p:attrName>
                                        </p:attrNameLst>
                                      </p:cBhvr>
                                      <p:tavLst>
                                        <p:tav tm="0">
                                          <p:val>
                                            <p:strVal val="#ppt_y"/>
                                          </p:val>
                                        </p:tav>
                                        <p:tav tm="100000">
                                          <p:val>
                                            <p:strVal val="#ppt_y"/>
                                          </p:val>
                                        </p:tav>
                                      </p:tavLst>
                                    </p:anim>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strVal val="#ppt_h"/>
                                          </p:val>
                                        </p:tav>
                                        <p:tav tm="100000">
                                          <p:val>
                                            <p:strVal val="#ppt_h"/>
                                          </p:val>
                                        </p:tav>
                                      </p:tavLst>
                                    </p:anim>
                                  </p:childTnLst>
                                </p:cTn>
                              </p:par>
                            </p:childTnLst>
                          </p:cTn>
                        </p:par>
                        <p:par>
                          <p:cTn id="35" fill="hold">
                            <p:stCondLst>
                              <p:cond delay="2000"/>
                            </p:stCondLst>
                            <p:childTnLst>
                              <p:par>
                                <p:cTn id="36" presetID="17"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ppt_x</p:attrName>
                                        </p:attrNameLst>
                                      </p:cBhvr>
                                      <p:tavLst>
                                        <p:tav tm="0">
                                          <p:val>
                                            <p:strVal val="#ppt_x-#ppt_w/2"/>
                                          </p:val>
                                        </p:tav>
                                        <p:tav tm="100000">
                                          <p:val>
                                            <p:strVal val="#ppt_x"/>
                                          </p:val>
                                        </p:tav>
                                      </p:tavLst>
                                    </p:anim>
                                    <p:anim calcmode="lin" valueType="num">
                                      <p:cBhvr>
                                        <p:cTn id="39" dur="500" fill="hold"/>
                                        <p:tgtEl>
                                          <p:spTgt spid="14"/>
                                        </p:tgtEl>
                                        <p:attrNameLst>
                                          <p:attrName>ppt_y</p:attrName>
                                        </p:attrNameLst>
                                      </p:cBhvr>
                                      <p:tavLst>
                                        <p:tav tm="0">
                                          <p:val>
                                            <p:strVal val="#ppt_y"/>
                                          </p:val>
                                        </p:tav>
                                        <p:tav tm="100000">
                                          <p:val>
                                            <p:strVal val="#ppt_y"/>
                                          </p:val>
                                        </p:tav>
                                      </p:tavLst>
                                    </p:anim>
                                    <p:anim calcmode="lin" valueType="num">
                                      <p:cBhvr>
                                        <p:cTn id="40" dur="500" fill="hold"/>
                                        <p:tgtEl>
                                          <p:spTgt spid="14"/>
                                        </p:tgtEl>
                                        <p:attrNameLst>
                                          <p:attrName>ppt_w</p:attrName>
                                        </p:attrNameLst>
                                      </p:cBhvr>
                                      <p:tavLst>
                                        <p:tav tm="0">
                                          <p:val>
                                            <p:fltVal val="0"/>
                                          </p:val>
                                        </p:tav>
                                        <p:tav tm="100000">
                                          <p:val>
                                            <p:strVal val="#ppt_w"/>
                                          </p:val>
                                        </p:tav>
                                      </p:tavLst>
                                    </p:anim>
                                    <p:anim calcmode="lin" valueType="num">
                                      <p:cBhvr>
                                        <p:cTn id="41" dur="50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10" grpId="0">
        <p:bldAsOne/>
      </p:bldGraphic>
      <p:bldP spid="11" grpId="0"/>
      <p:bldP spid="12"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03300"/>
            </a:gs>
            <a:gs pos="100000">
              <a:srgbClr val="000000"/>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466"/>
          <a:stretch/>
        </p:blipFill>
        <p:spPr>
          <a:xfrm>
            <a:off x="3833583" y="1692984"/>
            <a:ext cx="4707021" cy="4686300"/>
          </a:xfrm>
          <a:prstGeom prst="rect">
            <a:avLst/>
          </a:prstGeom>
          <a:effectLst>
            <a:softEdge rad="381000"/>
          </a:effectLst>
        </p:spPr>
      </p:pic>
      <p:sp>
        <p:nvSpPr>
          <p:cNvPr id="3" name="Oval 2"/>
          <p:cNvSpPr/>
          <p:nvPr/>
        </p:nvSpPr>
        <p:spPr>
          <a:xfrm>
            <a:off x="3339966" y="1118618"/>
            <a:ext cx="5746282" cy="5746282"/>
          </a:xfrm>
          <a:prstGeom prst="ellipse">
            <a:avLst/>
          </a:prstGeom>
          <a:gradFill flip="none" rotWithShape="1">
            <a:gsLst>
              <a:gs pos="100000">
                <a:schemeClr val="bg1"/>
              </a:gs>
              <a:gs pos="33000">
                <a:srgbClr val="000000">
                  <a:alpha val="0"/>
                </a:srgbClr>
              </a:gs>
            </a:gsLst>
            <a:path path="circle">
              <a:fillToRect l="50000" t="50000" r="50000" b="50000"/>
            </a:path>
            <a:tileRect/>
          </a:gra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p:nvGrpSpPr>
        <p:grpSpPr>
          <a:xfrm>
            <a:off x="8840806" y="2140718"/>
            <a:ext cx="3060623" cy="544729"/>
            <a:chOff x="8725302" y="2171700"/>
            <a:chExt cx="3060623" cy="544729"/>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964" t="993" r="6435" b="17552"/>
            <a:stretch/>
          </p:blipFill>
          <p:spPr>
            <a:xfrm>
              <a:off x="8725302" y="2171700"/>
              <a:ext cx="881174" cy="544729"/>
            </a:xfrm>
            <a:prstGeom prst="rect">
              <a:avLst/>
            </a:prstGeom>
            <a:ln>
              <a:noFill/>
            </a:ln>
            <a:effectLst>
              <a:softEdge rad="112500"/>
            </a:effectLst>
          </p:spPr>
        </p:pic>
        <p:sp>
          <p:nvSpPr>
            <p:cNvPr id="17" name="TextBox 16"/>
            <p:cNvSpPr txBox="1"/>
            <p:nvPr/>
          </p:nvSpPr>
          <p:spPr>
            <a:xfrm>
              <a:off x="9606476" y="2234470"/>
              <a:ext cx="2179449" cy="369332"/>
            </a:xfrm>
            <a:prstGeom prst="rect">
              <a:avLst/>
            </a:prstGeom>
            <a:noFill/>
          </p:spPr>
          <p:txBody>
            <a:bodyPr wrap="square" rtlCol="0">
              <a:spAutoFit/>
            </a:bodyPr>
            <a:lstStyle/>
            <a:p>
              <a:r>
                <a:rPr lang="en-US" b="1" dirty="0" smtClean="0">
                  <a:solidFill>
                    <a:schemeClr val="bg1"/>
                  </a:solidFill>
                  <a:latin typeface="Times New Roman" panose="02020603050405020304" pitchFamily="18" charset="0"/>
                  <a:cs typeface="Times New Roman" panose="02020603050405020304" pitchFamily="18" charset="0"/>
                </a:rPr>
                <a:t>Enhance digestion</a:t>
              </a:r>
              <a:endParaRPr lang="en-US" b="1" dirty="0">
                <a:solidFill>
                  <a:schemeClr val="bg1"/>
                </a:solidFill>
                <a:latin typeface="Times New Roman" panose="02020603050405020304" pitchFamily="18" charset="0"/>
                <a:cs typeface="Times New Roman" panose="02020603050405020304" pitchFamily="18" charset="0"/>
              </a:endParaRPr>
            </a:p>
          </p:txBody>
        </p:sp>
      </p:grpSp>
      <p:grpSp>
        <p:nvGrpSpPr>
          <p:cNvPr id="23" name="Group 22"/>
          <p:cNvGrpSpPr/>
          <p:nvPr/>
        </p:nvGrpSpPr>
        <p:grpSpPr>
          <a:xfrm>
            <a:off x="9032764" y="4639134"/>
            <a:ext cx="2606516" cy="834209"/>
            <a:chOff x="410590" y="1881528"/>
            <a:chExt cx="2733504" cy="832104"/>
          </a:xfrm>
        </p:grpSpPr>
        <p:pic>
          <p:nvPicPr>
            <p:cNvPr id="3088" name="Picture 16" descr="Boost Immune System Icon Stock ..."/>
            <p:cNvPicPr>
              <a:picLocks noChangeAspect="1" noChangeArrowheads="1"/>
            </p:cNvPicPr>
            <p:nvPr/>
          </p:nvPicPr>
          <p:blipFill rotWithShape="1">
            <a:blip r:embed="rId4">
              <a:extLst>
                <a:ext uri="{28A0092B-C50C-407E-A947-70E740481C1C}">
                  <a14:useLocalDpi xmlns:a14="http://schemas.microsoft.com/office/drawing/2010/main" val="0"/>
                </a:ext>
              </a:extLst>
            </a:blip>
            <a:srcRect l="56249"/>
            <a:stretch/>
          </p:blipFill>
          <p:spPr bwMode="auto">
            <a:xfrm>
              <a:off x="410590" y="1881528"/>
              <a:ext cx="825463" cy="832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074662" y="2112914"/>
              <a:ext cx="2069432" cy="369332"/>
            </a:xfrm>
            <a:prstGeom prst="rect">
              <a:avLst/>
            </a:prstGeom>
            <a:noFill/>
          </p:spPr>
          <p:txBody>
            <a:bodyPr wrap="square" rtlCol="0">
              <a:spAutoFit/>
            </a:bodyPr>
            <a:lstStyle/>
            <a:p>
              <a:r>
                <a:rPr lang="en-US" b="1" dirty="0" smtClean="0">
                  <a:solidFill>
                    <a:schemeClr val="bg1"/>
                  </a:solidFill>
                  <a:latin typeface="Times New Roman" panose="02020603050405020304" pitchFamily="18" charset="0"/>
                  <a:cs typeface="Times New Roman" panose="02020603050405020304" pitchFamily="18" charset="0"/>
                </a:rPr>
                <a:t>Immune boosting</a:t>
              </a:r>
              <a:endParaRPr lang="en-US" b="1" dirty="0">
                <a:solidFill>
                  <a:schemeClr val="bg1"/>
                </a:solidFill>
                <a:latin typeface="Times New Roman" panose="02020603050405020304" pitchFamily="18" charset="0"/>
                <a:cs typeface="Times New Roman" panose="02020603050405020304" pitchFamily="18" charset="0"/>
              </a:endParaRPr>
            </a:p>
          </p:txBody>
        </p:sp>
      </p:grpSp>
      <p:grpSp>
        <p:nvGrpSpPr>
          <p:cNvPr id="24" name="Group 23"/>
          <p:cNvGrpSpPr/>
          <p:nvPr/>
        </p:nvGrpSpPr>
        <p:grpSpPr>
          <a:xfrm>
            <a:off x="5124318" y="470934"/>
            <a:ext cx="3600984" cy="544454"/>
            <a:chOff x="5124318" y="647344"/>
            <a:chExt cx="3600984" cy="544454"/>
          </a:xfrm>
        </p:grpSpPr>
        <p:pic>
          <p:nvPicPr>
            <p:cNvPr id="3080" name="Picture 8" descr="Normal and red liver. Fatty liver, Bile detox, Nash disease Normal and red liver. Fatty liver, Bile detox, Nash disease, Cirrhosis concept, Cancer metabolism, Fat detoxification, Hepatic inflammation, Glycogen concept. Abstract vector 3d health illustration. liver detox icon stock illustrations"/>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734" t="14252" r="51647" b="15100"/>
            <a:stretch/>
          </p:blipFill>
          <p:spPr bwMode="auto">
            <a:xfrm>
              <a:off x="5124318" y="647344"/>
              <a:ext cx="847695" cy="5444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5972013" y="647344"/>
              <a:ext cx="2753289" cy="369332"/>
            </a:xfrm>
            <a:prstGeom prst="rect">
              <a:avLst/>
            </a:prstGeom>
            <a:noFill/>
          </p:spPr>
          <p:txBody>
            <a:bodyPr wrap="square" rtlCol="0">
              <a:spAutoFit/>
            </a:bodyPr>
            <a:lstStyle/>
            <a:p>
              <a:r>
                <a:rPr lang="en-US" b="1" dirty="0" smtClean="0">
                  <a:solidFill>
                    <a:schemeClr val="bg1"/>
                  </a:solidFill>
                  <a:latin typeface="Times New Roman" panose="02020603050405020304" pitchFamily="18" charset="0"/>
                  <a:cs typeface="Times New Roman" panose="02020603050405020304" pitchFamily="18" charset="0"/>
                </a:rPr>
                <a:t>Liver detoxification</a:t>
              </a:r>
              <a:endParaRPr lang="en-US" b="1" dirty="0">
                <a:solidFill>
                  <a:schemeClr val="bg1"/>
                </a:solidFill>
                <a:latin typeface="Times New Roman" panose="02020603050405020304" pitchFamily="18" charset="0"/>
                <a:cs typeface="Times New Roman" panose="02020603050405020304" pitchFamily="18" charset="0"/>
              </a:endParaRPr>
            </a:p>
          </p:txBody>
        </p:sp>
      </p:grpSp>
      <p:grpSp>
        <p:nvGrpSpPr>
          <p:cNvPr id="26" name="Group 25"/>
          <p:cNvGrpSpPr/>
          <p:nvPr/>
        </p:nvGrpSpPr>
        <p:grpSpPr>
          <a:xfrm>
            <a:off x="919125" y="2015411"/>
            <a:ext cx="2726428" cy="597159"/>
            <a:chOff x="9757555" y="4714311"/>
            <a:chExt cx="2726428" cy="597159"/>
          </a:xfrm>
        </p:grpSpPr>
        <p:pic>
          <p:nvPicPr>
            <p:cNvPr id="14" name="Picture 13"/>
            <p:cNvPicPr>
              <a:picLocks noChangeAspect="1"/>
            </p:cNvPicPr>
            <p:nvPr/>
          </p:nvPicPr>
          <p:blipFill rotWithShape="1">
            <a:blip r:embed="rId6"/>
            <a:srcRect l="60869" t="22212" r="12174" b="24464"/>
            <a:stretch/>
          </p:blipFill>
          <p:spPr>
            <a:xfrm>
              <a:off x="11880211" y="4714311"/>
              <a:ext cx="603772" cy="597159"/>
            </a:xfrm>
            <a:prstGeom prst="rect">
              <a:avLst/>
            </a:prstGeom>
            <a:ln>
              <a:noFill/>
            </a:ln>
            <a:effectLst>
              <a:outerShdw blurRad="292100" dist="139700" dir="2700000" algn="tl" rotWithShape="0">
                <a:srgbClr val="333333">
                  <a:alpha val="65000"/>
                </a:srgbClr>
              </a:outerShdw>
              <a:softEdge rad="63500"/>
            </a:effectLst>
          </p:spPr>
        </p:pic>
        <p:sp>
          <p:nvSpPr>
            <p:cNvPr id="20" name="TextBox 19"/>
            <p:cNvSpPr txBox="1"/>
            <p:nvPr/>
          </p:nvSpPr>
          <p:spPr>
            <a:xfrm>
              <a:off x="9757555" y="4788870"/>
              <a:ext cx="2484746" cy="369332"/>
            </a:xfrm>
            <a:prstGeom prst="rect">
              <a:avLst/>
            </a:prstGeom>
            <a:noFill/>
          </p:spPr>
          <p:txBody>
            <a:bodyPr wrap="square" rtlCol="0">
              <a:spAutoFit/>
            </a:bodyPr>
            <a:lstStyle/>
            <a:p>
              <a:r>
                <a:rPr lang="en-US" b="1" dirty="0" smtClean="0">
                  <a:solidFill>
                    <a:schemeClr val="bg1"/>
                  </a:solidFill>
                  <a:latin typeface="Times New Roman" panose="02020603050405020304" pitchFamily="18" charset="0"/>
                  <a:cs typeface="Times New Roman" panose="02020603050405020304" pitchFamily="18" charset="0"/>
                </a:rPr>
                <a:t>Antioxidant support</a:t>
              </a:r>
              <a:endParaRPr lang="en-US" b="1" dirty="0">
                <a:solidFill>
                  <a:schemeClr val="bg1"/>
                </a:solidFill>
                <a:latin typeface="Times New Roman" panose="02020603050405020304" pitchFamily="18" charset="0"/>
                <a:cs typeface="Times New Roman" panose="02020603050405020304" pitchFamily="18" charset="0"/>
              </a:endParaRPr>
            </a:p>
          </p:txBody>
        </p:sp>
      </p:grpSp>
      <p:grpSp>
        <p:nvGrpSpPr>
          <p:cNvPr id="22" name="Group 21"/>
          <p:cNvGrpSpPr/>
          <p:nvPr/>
        </p:nvGrpSpPr>
        <p:grpSpPr>
          <a:xfrm>
            <a:off x="499838" y="4440574"/>
            <a:ext cx="2840128" cy="840261"/>
            <a:chOff x="499838" y="4440574"/>
            <a:chExt cx="2840128" cy="840261"/>
          </a:xfrm>
        </p:grpSpPr>
        <p:pic>
          <p:nvPicPr>
            <p:cNvPr id="16" name="Picture 15"/>
            <p:cNvPicPr>
              <a:picLocks noChangeAspect="1"/>
            </p:cNvPicPr>
            <p:nvPr/>
          </p:nvPicPr>
          <p:blipFill rotWithShape="1">
            <a:blip r:embed="rId7"/>
            <a:srcRect l="22242" t="18231" r="17875" b="19749"/>
            <a:stretch/>
          </p:blipFill>
          <p:spPr>
            <a:xfrm>
              <a:off x="2587844" y="4440574"/>
              <a:ext cx="752122" cy="840261"/>
            </a:xfrm>
            <a:prstGeom prst="rect">
              <a:avLst/>
            </a:prstGeom>
            <a:ln>
              <a:noFill/>
            </a:ln>
            <a:effectLst>
              <a:softEdge rad="112500"/>
            </a:effectLst>
          </p:spPr>
        </p:pic>
        <p:sp>
          <p:nvSpPr>
            <p:cNvPr id="21" name="TextBox 20"/>
            <p:cNvSpPr txBox="1"/>
            <p:nvPr/>
          </p:nvSpPr>
          <p:spPr>
            <a:xfrm>
              <a:off x="499838" y="4639134"/>
              <a:ext cx="2464067" cy="369332"/>
            </a:xfrm>
            <a:prstGeom prst="rect">
              <a:avLst/>
            </a:prstGeom>
            <a:noFill/>
          </p:spPr>
          <p:txBody>
            <a:bodyPr wrap="square" rtlCol="0">
              <a:spAutoFit/>
            </a:bodyPr>
            <a:lstStyle/>
            <a:p>
              <a:r>
                <a:rPr lang="en-US" b="1" dirty="0" smtClean="0">
                  <a:solidFill>
                    <a:schemeClr val="bg1"/>
                  </a:solidFill>
                  <a:latin typeface="Times New Roman" panose="02020603050405020304" pitchFamily="18" charset="0"/>
                  <a:cs typeface="Times New Roman" panose="02020603050405020304" pitchFamily="18" charset="0"/>
                </a:rPr>
                <a:t>Weight Management</a:t>
              </a:r>
              <a:endParaRPr lang="en-US" b="1" dirty="0">
                <a:solidFill>
                  <a:schemeClr val="bg1"/>
                </a:solidFill>
                <a:latin typeface="Times New Roman" panose="02020603050405020304" pitchFamily="18" charset="0"/>
                <a:cs typeface="Times New Roman" panose="02020603050405020304" pitchFamily="18" charset="0"/>
              </a:endParaRPr>
            </a:p>
          </p:txBody>
        </p:sp>
      </p:grpSp>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40502" y="2298306"/>
            <a:ext cx="1021059" cy="1021059"/>
          </a:xfrm>
          <a:prstGeom prst="rect">
            <a:avLst/>
          </a:prstGeom>
        </p:spPr>
      </p:pic>
      <p:sp>
        <p:nvSpPr>
          <p:cNvPr id="29" name="TextBox 28"/>
          <p:cNvSpPr txBox="1"/>
          <p:nvPr/>
        </p:nvSpPr>
        <p:spPr>
          <a:xfrm>
            <a:off x="4900756" y="1711250"/>
            <a:ext cx="2608447" cy="523220"/>
          </a:xfrm>
          <a:prstGeom prst="rect">
            <a:avLst/>
          </a:prstGeom>
          <a:noFill/>
        </p:spPr>
        <p:txBody>
          <a:bodyPr wrap="square" rtlCol="0">
            <a:spAutoFit/>
          </a:bodyPr>
          <a:lstStyle/>
          <a:p>
            <a:r>
              <a:rPr lang="en-US" sz="2800" b="1" dirty="0" smtClean="0">
                <a:solidFill>
                  <a:schemeClr val="bg1"/>
                </a:solidFill>
                <a:latin typeface="Times New Roman" panose="02020603050405020304" pitchFamily="18" charset="0"/>
                <a:cs typeface="Times New Roman" panose="02020603050405020304" pitchFamily="18" charset="0"/>
              </a:rPr>
              <a:t>ADVANTAGES</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44601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7"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500" fill="hold"/>
                                        <p:tgtEl>
                                          <p:spTgt spid="24"/>
                                        </p:tgtEl>
                                        <p:attrNameLst>
                                          <p:attrName>ppt_x</p:attrName>
                                        </p:attrNameLst>
                                      </p:cBhvr>
                                      <p:tavLst>
                                        <p:tav tm="0">
                                          <p:val>
                                            <p:strVal val="#ppt_x-#ppt_w/2"/>
                                          </p:val>
                                        </p:tav>
                                        <p:tav tm="100000">
                                          <p:val>
                                            <p:strVal val="#ppt_x"/>
                                          </p:val>
                                        </p:tav>
                                      </p:tavLst>
                                    </p:anim>
                                    <p:anim calcmode="lin" valueType="num">
                                      <p:cBhvr>
                                        <p:cTn id="12" dur="500" fill="hold"/>
                                        <p:tgtEl>
                                          <p:spTgt spid="24"/>
                                        </p:tgtEl>
                                        <p:attrNameLst>
                                          <p:attrName>ppt_y</p:attrName>
                                        </p:attrNameLst>
                                      </p:cBhvr>
                                      <p:tavLst>
                                        <p:tav tm="0">
                                          <p:val>
                                            <p:strVal val="#ppt_y"/>
                                          </p:val>
                                        </p:tav>
                                        <p:tav tm="100000">
                                          <p:val>
                                            <p:strVal val="#ppt_y"/>
                                          </p:val>
                                        </p:tav>
                                      </p:tavLst>
                                    </p:anim>
                                    <p:anim calcmode="lin" valueType="num">
                                      <p:cBhvr>
                                        <p:cTn id="13" dur="500" fill="hold"/>
                                        <p:tgtEl>
                                          <p:spTgt spid="24"/>
                                        </p:tgtEl>
                                        <p:attrNameLst>
                                          <p:attrName>ppt_w</p:attrName>
                                        </p:attrNameLst>
                                      </p:cBhvr>
                                      <p:tavLst>
                                        <p:tav tm="0">
                                          <p:val>
                                            <p:fltVal val="0"/>
                                          </p:val>
                                        </p:tav>
                                        <p:tav tm="100000">
                                          <p:val>
                                            <p:strVal val="#ppt_w"/>
                                          </p:val>
                                        </p:tav>
                                      </p:tavLst>
                                    </p:anim>
                                    <p:anim calcmode="lin" valueType="num">
                                      <p:cBhvr>
                                        <p:cTn id="14" dur="500" fill="hold"/>
                                        <p:tgtEl>
                                          <p:spTgt spid="24"/>
                                        </p:tgtEl>
                                        <p:attrNameLst>
                                          <p:attrName>ppt_h</p:attrName>
                                        </p:attrNameLst>
                                      </p:cBhvr>
                                      <p:tavLst>
                                        <p:tav tm="0">
                                          <p:val>
                                            <p:strVal val="#ppt_h"/>
                                          </p:val>
                                        </p:tav>
                                        <p:tav tm="100000">
                                          <p:val>
                                            <p:strVal val="#ppt_h"/>
                                          </p:val>
                                        </p:tav>
                                      </p:tavLst>
                                    </p:anim>
                                  </p:childTnLst>
                                </p:cTn>
                              </p:par>
                            </p:childTnLst>
                          </p:cTn>
                        </p:par>
                        <p:par>
                          <p:cTn id="15" fill="hold">
                            <p:stCondLst>
                              <p:cond delay="1000"/>
                            </p:stCondLst>
                            <p:childTnLst>
                              <p:par>
                                <p:cTn id="16" presetID="17" presetClass="entr" presetSubtype="8"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p:cTn id="18" dur="500" fill="hold"/>
                                        <p:tgtEl>
                                          <p:spTgt spid="25"/>
                                        </p:tgtEl>
                                        <p:attrNameLst>
                                          <p:attrName>ppt_x</p:attrName>
                                        </p:attrNameLst>
                                      </p:cBhvr>
                                      <p:tavLst>
                                        <p:tav tm="0">
                                          <p:val>
                                            <p:strVal val="#ppt_x-#ppt_w/2"/>
                                          </p:val>
                                        </p:tav>
                                        <p:tav tm="100000">
                                          <p:val>
                                            <p:strVal val="#ppt_x"/>
                                          </p:val>
                                        </p:tav>
                                      </p:tavLst>
                                    </p:anim>
                                    <p:anim calcmode="lin" valueType="num">
                                      <p:cBhvr>
                                        <p:cTn id="19" dur="500" fill="hold"/>
                                        <p:tgtEl>
                                          <p:spTgt spid="25"/>
                                        </p:tgtEl>
                                        <p:attrNameLst>
                                          <p:attrName>ppt_y</p:attrName>
                                        </p:attrNameLst>
                                      </p:cBhvr>
                                      <p:tavLst>
                                        <p:tav tm="0">
                                          <p:val>
                                            <p:strVal val="#ppt_y"/>
                                          </p:val>
                                        </p:tav>
                                        <p:tav tm="100000">
                                          <p:val>
                                            <p:strVal val="#ppt_y"/>
                                          </p:val>
                                        </p:tav>
                                      </p:tavLst>
                                    </p:anim>
                                    <p:anim calcmode="lin" valueType="num">
                                      <p:cBhvr>
                                        <p:cTn id="20" dur="500" fill="hold"/>
                                        <p:tgtEl>
                                          <p:spTgt spid="25"/>
                                        </p:tgtEl>
                                        <p:attrNameLst>
                                          <p:attrName>ppt_w</p:attrName>
                                        </p:attrNameLst>
                                      </p:cBhvr>
                                      <p:tavLst>
                                        <p:tav tm="0">
                                          <p:val>
                                            <p:fltVal val="0"/>
                                          </p:val>
                                        </p:tav>
                                        <p:tav tm="100000">
                                          <p:val>
                                            <p:strVal val="#ppt_w"/>
                                          </p:val>
                                        </p:tav>
                                      </p:tavLst>
                                    </p:anim>
                                    <p:anim calcmode="lin" valueType="num">
                                      <p:cBhvr>
                                        <p:cTn id="21" dur="500" fill="hold"/>
                                        <p:tgtEl>
                                          <p:spTgt spid="25"/>
                                        </p:tgtEl>
                                        <p:attrNameLst>
                                          <p:attrName>ppt_h</p:attrName>
                                        </p:attrNameLst>
                                      </p:cBhvr>
                                      <p:tavLst>
                                        <p:tav tm="0">
                                          <p:val>
                                            <p:strVal val="#ppt_h"/>
                                          </p:val>
                                        </p:tav>
                                        <p:tav tm="100000">
                                          <p:val>
                                            <p:strVal val="#ppt_h"/>
                                          </p:val>
                                        </p:tav>
                                      </p:tavLst>
                                    </p:anim>
                                  </p:childTnLst>
                                </p:cTn>
                              </p:par>
                            </p:childTnLst>
                          </p:cTn>
                        </p:par>
                        <p:par>
                          <p:cTn id="22" fill="hold">
                            <p:stCondLst>
                              <p:cond delay="1500"/>
                            </p:stCondLst>
                            <p:childTnLst>
                              <p:par>
                                <p:cTn id="23" presetID="17"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p:cTn id="25" dur="500" fill="hold"/>
                                        <p:tgtEl>
                                          <p:spTgt spid="23"/>
                                        </p:tgtEl>
                                        <p:attrNameLst>
                                          <p:attrName>ppt_x</p:attrName>
                                        </p:attrNameLst>
                                      </p:cBhvr>
                                      <p:tavLst>
                                        <p:tav tm="0">
                                          <p:val>
                                            <p:strVal val="#ppt_x-#ppt_w/2"/>
                                          </p:val>
                                        </p:tav>
                                        <p:tav tm="100000">
                                          <p:val>
                                            <p:strVal val="#ppt_x"/>
                                          </p:val>
                                        </p:tav>
                                      </p:tavLst>
                                    </p:anim>
                                    <p:anim calcmode="lin" valueType="num">
                                      <p:cBhvr>
                                        <p:cTn id="26" dur="500" fill="hold"/>
                                        <p:tgtEl>
                                          <p:spTgt spid="23"/>
                                        </p:tgtEl>
                                        <p:attrNameLst>
                                          <p:attrName>ppt_y</p:attrName>
                                        </p:attrNameLst>
                                      </p:cBhvr>
                                      <p:tavLst>
                                        <p:tav tm="0">
                                          <p:val>
                                            <p:strVal val="#ppt_y"/>
                                          </p:val>
                                        </p:tav>
                                        <p:tav tm="100000">
                                          <p:val>
                                            <p:strVal val="#ppt_y"/>
                                          </p:val>
                                        </p:tav>
                                      </p:tavLst>
                                    </p:anim>
                                    <p:anim calcmode="lin" valueType="num">
                                      <p:cBhvr>
                                        <p:cTn id="27" dur="500" fill="hold"/>
                                        <p:tgtEl>
                                          <p:spTgt spid="23"/>
                                        </p:tgtEl>
                                        <p:attrNameLst>
                                          <p:attrName>ppt_w</p:attrName>
                                        </p:attrNameLst>
                                      </p:cBhvr>
                                      <p:tavLst>
                                        <p:tav tm="0">
                                          <p:val>
                                            <p:fltVal val="0"/>
                                          </p:val>
                                        </p:tav>
                                        <p:tav tm="100000">
                                          <p:val>
                                            <p:strVal val="#ppt_w"/>
                                          </p:val>
                                        </p:tav>
                                      </p:tavLst>
                                    </p:anim>
                                    <p:anim calcmode="lin" valueType="num">
                                      <p:cBhvr>
                                        <p:cTn id="28" dur="500" fill="hold"/>
                                        <p:tgtEl>
                                          <p:spTgt spid="23"/>
                                        </p:tgtEl>
                                        <p:attrNameLst>
                                          <p:attrName>ppt_h</p:attrName>
                                        </p:attrNameLst>
                                      </p:cBhvr>
                                      <p:tavLst>
                                        <p:tav tm="0">
                                          <p:val>
                                            <p:strVal val="#ppt_h"/>
                                          </p:val>
                                        </p:tav>
                                        <p:tav tm="100000">
                                          <p:val>
                                            <p:strVal val="#ppt_h"/>
                                          </p:val>
                                        </p:tav>
                                      </p:tavLst>
                                    </p:anim>
                                  </p:childTnLst>
                                </p:cTn>
                              </p:par>
                            </p:childTnLst>
                          </p:cTn>
                        </p:par>
                        <p:par>
                          <p:cTn id="29" fill="hold">
                            <p:stCondLst>
                              <p:cond delay="2000"/>
                            </p:stCondLst>
                            <p:childTnLst>
                              <p:par>
                                <p:cTn id="30" presetID="17" presetClass="entr" presetSubtype="2"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ppt_x</p:attrName>
                                        </p:attrNameLst>
                                      </p:cBhvr>
                                      <p:tavLst>
                                        <p:tav tm="0">
                                          <p:val>
                                            <p:strVal val="#ppt_x+#ppt_w/2"/>
                                          </p:val>
                                        </p:tav>
                                        <p:tav tm="100000">
                                          <p:val>
                                            <p:strVal val="#ppt_x"/>
                                          </p:val>
                                        </p:tav>
                                      </p:tavLst>
                                    </p:anim>
                                    <p:anim calcmode="lin" valueType="num">
                                      <p:cBhvr>
                                        <p:cTn id="33" dur="500" fill="hold"/>
                                        <p:tgtEl>
                                          <p:spTgt spid="26"/>
                                        </p:tgtEl>
                                        <p:attrNameLst>
                                          <p:attrName>ppt_y</p:attrName>
                                        </p:attrNameLst>
                                      </p:cBhvr>
                                      <p:tavLst>
                                        <p:tav tm="0">
                                          <p:val>
                                            <p:strVal val="#ppt_y"/>
                                          </p:val>
                                        </p:tav>
                                        <p:tav tm="100000">
                                          <p:val>
                                            <p:strVal val="#ppt_y"/>
                                          </p:val>
                                        </p:tav>
                                      </p:tavLst>
                                    </p:anim>
                                    <p:anim calcmode="lin" valueType="num">
                                      <p:cBhvr>
                                        <p:cTn id="34" dur="500" fill="hold"/>
                                        <p:tgtEl>
                                          <p:spTgt spid="26"/>
                                        </p:tgtEl>
                                        <p:attrNameLst>
                                          <p:attrName>ppt_w</p:attrName>
                                        </p:attrNameLst>
                                      </p:cBhvr>
                                      <p:tavLst>
                                        <p:tav tm="0">
                                          <p:val>
                                            <p:fltVal val="0"/>
                                          </p:val>
                                        </p:tav>
                                        <p:tav tm="100000">
                                          <p:val>
                                            <p:strVal val="#ppt_w"/>
                                          </p:val>
                                        </p:tav>
                                      </p:tavLst>
                                    </p:anim>
                                    <p:anim calcmode="lin" valueType="num">
                                      <p:cBhvr>
                                        <p:cTn id="35" dur="500" fill="hold"/>
                                        <p:tgtEl>
                                          <p:spTgt spid="26"/>
                                        </p:tgtEl>
                                        <p:attrNameLst>
                                          <p:attrName>ppt_h</p:attrName>
                                        </p:attrNameLst>
                                      </p:cBhvr>
                                      <p:tavLst>
                                        <p:tav tm="0">
                                          <p:val>
                                            <p:strVal val="#ppt_h"/>
                                          </p:val>
                                        </p:tav>
                                        <p:tav tm="100000">
                                          <p:val>
                                            <p:strVal val="#ppt_h"/>
                                          </p:val>
                                        </p:tav>
                                      </p:tavLst>
                                    </p:anim>
                                  </p:childTnLst>
                                </p:cTn>
                              </p:par>
                            </p:childTnLst>
                          </p:cTn>
                        </p:par>
                        <p:par>
                          <p:cTn id="36" fill="hold">
                            <p:stCondLst>
                              <p:cond delay="2500"/>
                            </p:stCondLst>
                            <p:childTnLst>
                              <p:par>
                                <p:cTn id="37" presetID="17" presetClass="entr" presetSubtype="2"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p:cTn id="39" dur="500" fill="hold"/>
                                        <p:tgtEl>
                                          <p:spTgt spid="22"/>
                                        </p:tgtEl>
                                        <p:attrNameLst>
                                          <p:attrName>ppt_x</p:attrName>
                                        </p:attrNameLst>
                                      </p:cBhvr>
                                      <p:tavLst>
                                        <p:tav tm="0">
                                          <p:val>
                                            <p:strVal val="#ppt_x+#ppt_w/2"/>
                                          </p:val>
                                        </p:tav>
                                        <p:tav tm="100000">
                                          <p:val>
                                            <p:strVal val="#ppt_x"/>
                                          </p:val>
                                        </p:tav>
                                      </p:tavLst>
                                    </p:anim>
                                    <p:anim calcmode="lin" valueType="num">
                                      <p:cBhvr>
                                        <p:cTn id="40" dur="500" fill="hold"/>
                                        <p:tgtEl>
                                          <p:spTgt spid="22"/>
                                        </p:tgtEl>
                                        <p:attrNameLst>
                                          <p:attrName>ppt_y</p:attrName>
                                        </p:attrNameLst>
                                      </p:cBhvr>
                                      <p:tavLst>
                                        <p:tav tm="0">
                                          <p:val>
                                            <p:strVal val="#ppt_y"/>
                                          </p:val>
                                        </p:tav>
                                        <p:tav tm="100000">
                                          <p:val>
                                            <p:strVal val="#ppt_y"/>
                                          </p:val>
                                        </p:tav>
                                      </p:tavLst>
                                    </p:anim>
                                    <p:anim calcmode="lin" valueType="num">
                                      <p:cBhvr>
                                        <p:cTn id="41" dur="500" fill="hold"/>
                                        <p:tgtEl>
                                          <p:spTgt spid="22"/>
                                        </p:tgtEl>
                                        <p:attrNameLst>
                                          <p:attrName>ppt_w</p:attrName>
                                        </p:attrNameLst>
                                      </p:cBhvr>
                                      <p:tavLst>
                                        <p:tav tm="0">
                                          <p:val>
                                            <p:fltVal val="0"/>
                                          </p:val>
                                        </p:tav>
                                        <p:tav tm="100000">
                                          <p:val>
                                            <p:strVal val="#ppt_w"/>
                                          </p:val>
                                        </p:tav>
                                      </p:tavLst>
                                    </p:anim>
                                    <p:anim calcmode="lin" valueType="num">
                                      <p:cBhvr>
                                        <p:cTn id="42" dur="500" fill="hold"/>
                                        <p:tgtEl>
                                          <p:spTgt spid="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000000"/>
            </a:gs>
            <a:gs pos="0">
              <a:srgbClr val="003300"/>
            </a:gs>
          </a:gsLst>
          <a:lin ang="2700000" scaled="1"/>
          <a:tileRect/>
        </a:gradFill>
        <a:effectLst/>
      </p:bgPr>
    </p:bg>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2466"/>
          <a:stretch/>
        </p:blipFill>
        <p:spPr>
          <a:xfrm>
            <a:off x="3833583" y="1692984"/>
            <a:ext cx="4707021" cy="4686300"/>
          </a:xfrm>
          <a:prstGeom prst="rect">
            <a:avLst/>
          </a:prstGeom>
          <a:effectLst>
            <a:softEdge rad="330200"/>
          </a:effectLst>
        </p:spPr>
      </p:pic>
      <p:sp>
        <p:nvSpPr>
          <p:cNvPr id="24" name="Oval 23"/>
          <p:cNvSpPr/>
          <p:nvPr/>
        </p:nvSpPr>
        <p:spPr>
          <a:xfrm>
            <a:off x="3339966" y="1118618"/>
            <a:ext cx="5746282" cy="5746282"/>
          </a:xfrm>
          <a:prstGeom prst="ellipse">
            <a:avLst/>
          </a:prstGeom>
          <a:gradFill flip="none" rotWithShape="1">
            <a:gsLst>
              <a:gs pos="100000">
                <a:schemeClr val="bg1"/>
              </a:gs>
              <a:gs pos="33000">
                <a:srgbClr val="000000">
                  <a:alpha val="0"/>
                </a:srgbClr>
              </a:gs>
            </a:gsLst>
            <a:path path="circle">
              <a:fillToRect l="50000" t="50000" r="50000" b="50000"/>
            </a:path>
            <a:tileRect/>
          </a:gra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4673852" y="1760690"/>
            <a:ext cx="3304318" cy="523220"/>
          </a:xfrm>
          <a:prstGeom prst="rect">
            <a:avLst/>
          </a:prstGeom>
          <a:noFill/>
        </p:spPr>
        <p:txBody>
          <a:bodyPr wrap="square" rtlCol="0">
            <a:spAutoFit/>
          </a:bodyPr>
          <a:lstStyle/>
          <a:p>
            <a:r>
              <a:rPr lang="en-US" sz="2800" b="1" dirty="0" smtClean="0">
                <a:solidFill>
                  <a:schemeClr val="bg1"/>
                </a:solidFill>
                <a:latin typeface="Times New Roman" panose="02020603050405020304" pitchFamily="18" charset="0"/>
                <a:cs typeface="Times New Roman" panose="02020603050405020304" pitchFamily="18" charset="0"/>
              </a:rPr>
              <a:t>DISADVANTAGES</a:t>
            </a:r>
            <a:endParaRPr lang="en-US" sz="2800" b="1" dirty="0">
              <a:solidFill>
                <a:schemeClr val="bg1"/>
              </a:solidFill>
              <a:latin typeface="Times New Roman" panose="02020603050405020304" pitchFamily="18" charset="0"/>
              <a:cs typeface="Times New Roman" panose="02020603050405020304" pitchFamily="18" charset="0"/>
            </a:endParaRP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1357" y="2439404"/>
            <a:ext cx="948019" cy="948019"/>
          </a:xfrm>
          <a:prstGeom prst="rect">
            <a:avLst/>
          </a:prstGeom>
        </p:spPr>
      </p:pic>
      <p:grpSp>
        <p:nvGrpSpPr>
          <p:cNvPr id="57" name="Group 56"/>
          <p:cNvGrpSpPr/>
          <p:nvPr/>
        </p:nvGrpSpPr>
        <p:grpSpPr>
          <a:xfrm>
            <a:off x="5257800" y="288235"/>
            <a:ext cx="3467502" cy="775251"/>
            <a:chOff x="5257800" y="288235"/>
            <a:chExt cx="3467502" cy="775251"/>
          </a:xfrm>
        </p:grpSpPr>
        <p:sp>
          <p:nvSpPr>
            <p:cNvPr id="33" name="TextBox 32"/>
            <p:cNvSpPr txBox="1"/>
            <p:nvPr/>
          </p:nvSpPr>
          <p:spPr>
            <a:xfrm>
              <a:off x="5972013" y="470934"/>
              <a:ext cx="2753289" cy="369332"/>
            </a:xfrm>
            <a:prstGeom prst="rect">
              <a:avLst/>
            </a:prstGeom>
            <a:noFill/>
          </p:spPr>
          <p:txBody>
            <a:bodyPr wrap="square" rtlCol="0">
              <a:spAutoFit/>
            </a:bodyPr>
            <a:lstStyle/>
            <a:p>
              <a:r>
                <a:rPr lang="en-US" b="1" dirty="0" smtClean="0">
                  <a:solidFill>
                    <a:schemeClr val="bg1"/>
                  </a:solidFill>
                  <a:latin typeface="Times New Roman" panose="02020603050405020304" pitchFamily="18" charset="0"/>
                  <a:cs typeface="Times New Roman" panose="02020603050405020304" pitchFamily="18" charset="0"/>
                </a:rPr>
                <a:t>Lower blood sugar level</a:t>
              </a: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44" name="Picture 43"/>
            <p:cNvPicPr>
              <a:picLocks noChangeAspect="1"/>
            </p:cNvPicPr>
            <p:nvPr/>
          </p:nvPicPr>
          <p:blipFill rotWithShape="1">
            <a:blip r:embed="rId4"/>
            <a:srcRect l="52365" t="5954" r="1566" b="4209"/>
            <a:stretch/>
          </p:blipFill>
          <p:spPr>
            <a:xfrm>
              <a:off x="5257800" y="288235"/>
              <a:ext cx="795130" cy="775251"/>
            </a:xfrm>
            <a:prstGeom prst="rect">
              <a:avLst/>
            </a:prstGeom>
            <a:ln>
              <a:noFill/>
            </a:ln>
            <a:effectLst>
              <a:softEdge rad="112500"/>
            </a:effectLst>
          </p:spPr>
        </p:pic>
      </p:grpSp>
      <p:grpSp>
        <p:nvGrpSpPr>
          <p:cNvPr id="58" name="Group 57"/>
          <p:cNvGrpSpPr/>
          <p:nvPr/>
        </p:nvGrpSpPr>
        <p:grpSpPr>
          <a:xfrm>
            <a:off x="8725302" y="1791027"/>
            <a:ext cx="2916455" cy="844826"/>
            <a:chOff x="8984974" y="1918252"/>
            <a:chExt cx="2916455" cy="844826"/>
          </a:xfrm>
        </p:grpSpPr>
        <p:sp>
          <p:nvSpPr>
            <p:cNvPr id="27" name="TextBox 26"/>
            <p:cNvSpPr txBox="1"/>
            <p:nvPr/>
          </p:nvSpPr>
          <p:spPr>
            <a:xfrm>
              <a:off x="9721980" y="2203488"/>
              <a:ext cx="2179449" cy="369332"/>
            </a:xfrm>
            <a:prstGeom prst="rect">
              <a:avLst/>
            </a:prstGeom>
            <a:noFill/>
          </p:spPr>
          <p:txBody>
            <a:bodyPr wrap="square" rtlCol="0">
              <a:spAutoFit/>
            </a:bodyPr>
            <a:lstStyle/>
            <a:p>
              <a:r>
                <a:rPr lang="en-US" b="1" dirty="0" smtClean="0">
                  <a:solidFill>
                    <a:schemeClr val="bg1"/>
                  </a:solidFill>
                  <a:latin typeface="Times New Roman" panose="02020603050405020304" pitchFamily="18" charset="0"/>
                  <a:cs typeface="Times New Roman" panose="02020603050405020304" pitchFamily="18" charset="0"/>
                </a:rPr>
                <a:t>Allergic Reactions</a:t>
              </a: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46" name="Picture 45"/>
            <p:cNvPicPr>
              <a:picLocks noChangeAspect="1"/>
            </p:cNvPicPr>
            <p:nvPr/>
          </p:nvPicPr>
          <p:blipFill rotWithShape="1">
            <a:blip r:embed="rId5"/>
            <a:srcRect l="49289" t="-4668" r="255" b="-1310"/>
            <a:stretch/>
          </p:blipFill>
          <p:spPr>
            <a:xfrm>
              <a:off x="8984974" y="1918252"/>
              <a:ext cx="824948" cy="844826"/>
            </a:xfrm>
            <a:prstGeom prst="rect">
              <a:avLst/>
            </a:prstGeom>
            <a:ln>
              <a:noFill/>
            </a:ln>
            <a:effectLst>
              <a:softEdge rad="112500"/>
            </a:effectLst>
          </p:spPr>
        </p:pic>
      </p:grpSp>
      <p:grpSp>
        <p:nvGrpSpPr>
          <p:cNvPr id="59" name="Group 58"/>
          <p:cNvGrpSpPr/>
          <p:nvPr/>
        </p:nvGrpSpPr>
        <p:grpSpPr>
          <a:xfrm>
            <a:off x="9019740" y="4452731"/>
            <a:ext cx="2976101" cy="954156"/>
            <a:chOff x="9014791" y="4452731"/>
            <a:chExt cx="3169656" cy="954156"/>
          </a:xfrm>
        </p:grpSpPr>
        <p:sp>
          <p:nvSpPr>
            <p:cNvPr id="36" name="TextBox 35"/>
            <p:cNvSpPr txBox="1"/>
            <p:nvPr/>
          </p:nvSpPr>
          <p:spPr>
            <a:xfrm>
              <a:off x="9699701" y="4661166"/>
              <a:ext cx="2484746" cy="646331"/>
            </a:xfrm>
            <a:prstGeom prst="rect">
              <a:avLst/>
            </a:prstGeom>
            <a:noFill/>
          </p:spPr>
          <p:txBody>
            <a:bodyPr wrap="square" rtlCol="0">
              <a:spAutoFit/>
            </a:bodyPr>
            <a:lstStyle/>
            <a:p>
              <a:pPr algn="ctr"/>
              <a:r>
                <a:rPr lang="en-US" b="1" dirty="0" smtClean="0">
                  <a:solidFill>
                    <a:schemeClr val="bg1"/>
                  </a:solidFill>
                  <a:latin typeface="Times New Roman" panose="02020603050405020304" pitchFamily="18" charset="0"/>
                  <a:cs typeface="Times New Roman" panose="02020603050405020304" pitchFamily="18" charset="0"/>
                </a:rPr>
                <a:t>Breathing problem for Infants</a:t>
              </a: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4102" name="Picture 6" descr="Premium Vector | Bad Breath vector icon ..."/>
            <p:cNvPicPr>
              <a:picLocks noChangeAspect="1" noChangeArrowheads="1"/>
            </p:cNvPicPr>
            <p:nvPr/>
          </p:nvPicPr>
          <p:blipFill rotWithShape="1">
            <a:blip r:embed="rId6">
              <a:extLst>
                <a:ext uri="{28A0092B-C50C-407E-A947-70E740481C1C}">
                  <a14:useLocalDpi xmlns:a14="http://schemas.microsoft.com/office/drawing/2010/main" val="0"/>
                </a:ext>
              </a:extLst>
            </a:blip>
            <a:srcRect l="14102" t="10473" r="16749" b="9547"/>
            <a:stretch/>
          </p:blipFill>
          <p:spPr bwMode="auto">
            <a:xfrm>
              <a:off x="9014791" y="4452731"/>
              <a:ext cx="824947" cy="95415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53" name="Group 52"/>
          <p:cNvGrpSpPr/>
          <p:nvPr/>
        </p:nvGrpSpPr>
        <p:grpSpPr>
          <a:xfrm>
            <a:off x="487788" y="1782464"/>
            <a:ext cx="3214098" cy="842048"/>
            <a:chOff x="198726" y="4359185"/>
            <a:chExt cx="3214098" cy="842048"/>
          </a:xfrm>
        </p:grpSpPr>
        <p:sp>
          <p:nvSpPr>
            <p:cNvPr id="39" name="TextBox 38"/>
            <p:cNvSpPr txBox="1"/>
            <p:nvPr/>
          </p:nvSpPr>
          <p:spPr>
            <a:xfrm>
              <a:off x="198726" y="4654719"/>
              <a:ext cx="2647623" cy="369332"/>
            </a:xfrm>
            <a:prstGeom prst="rect">
              <a:avLst/>
            </a:prstGeom>
            <a:noFill/>
          </p:spPr>
          <p:txBody>
            <a:bodyPr wrap="square" rtlCol="0">
              <a:spAutoFit/>
            </a:bodyPr>
            <a:lstStyle/>
            <a:p>
              <a:r>
                <a:rPr lang="en-US" b="1" dirty="0" smtClean="0">
                  <a:solidFill>
                    <a:schemeClr val="bg1"/>
                  </a:solidFill>
                  <a:latin typeface="Times New Roman" panose="02020603050405020304" pitchFamily="18" charset="0"/>
                  <a:cs typeface="Times New Roman" panose="02020603050405020304" pitchFamily="18" charset="0"/>
                </a:rPr>
                <a:t>Not for Pregnant women</a:t>
              </a: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48" name="Picture 47"/>
            <p:cNvPicPr>
              <a:picLocks noChangeAspect="1"/>
            </p:cNvPicPr>
            <p:nvPr/>
          </p:nvPicPr>
          <p:blipFill rotWithShape="1">
            <a:blip r:embed="rId7"/>
            <a:srcRect l="21306" t="9558" r="21150" b="20182"/>
            <a:stretch/>
          </p:blipFill>
          <p:spPr>
            <a:xfrm>
              <a:off x="2773491" y="4359185"/>
              <a:ext cx="639333" cy="842048"/>
            </a:xfrm>
            <a:prstGeom prst="rect">
              <a:avLst/>
            </a:prstGeom>
            <a:ln>
              <a:noFill/>
            </a:ln>
            <a:effectLst>
              <a:softEdge rad="112500"/>
            </a:effectLst>
          </p:spPr>
        </p:pic>
        <p:sp>
          <p:nvSpPr>
            <p:cNvPr id="52" name="Flowchart: Summing Junction 51"/>
            <p:cNvSpPr/>
            <p:nvPr/>
          </p:nvSpPr>
          <p:spPr>
            <a:xfrm>
              <a:off x="2800811" y="4436314"/>
              <a:ext cx="612013" cy="644757"/>
            </a:xfrm>
            <a:prstGeom prst="flowChartSummingJunction">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p:cNvGrpSpPr/>
          <p:nvPr/>
        </p:nvGrpSpPr>
        <p:grpSpPr>
          <a:xfrm>
            <a:off x="686042" y="4452731"/>
            <a:ext cx="2601897" cy="854766"/>
            <a:chOff x="946373" y="2007704"/>
            <a:chExt cx="2601897" cy="854766"/>
          </a:xfrm>
        </p:grpSpPr>
        <p:sp>
          <p:nvSpPr>
            <p:cNvPr id="30" name="TextBox 29"/>
            <p:cNvSpPr txBox="1"/>
            <p:nvPr/>
          </p:nvSpPr>
          <p:spPr>
            <a:xfrm>
              <a:off x="946373" y="2193748"/>
              <a:ext cx="1973294" cy="370266"/>
            </a:xfrm>
            <a:prstGeom prst="rect">
              <a:avLst/>
            </a:prstGeom>
            <a:noFill/>
          </p:spPr>
          <p:txBody>
            <a:bodyPr wrap="square" rtlCol="0">
              <a:spAutoFit/>
            </a:bodyPr>
            <a:lstStyle/>
            <a:p>
              <a:r>
                <a:rPr lang="en-US" b="1" dirty="0" smtClean="0">
                  <a:solidFill>
                    <a:schemeClr val="bg1"/>
                  </a:solidFill>
                  <a:latin typeface="Times New Roman" panose="02020603050405020304" pitchFamily="18" charset="0"/>
                  <a:cs typeface="Times New Roman" panose="02020603050405020304" pitchFamily="18" charset="0"/>
                </a:rPr>
                <a:t>Drug Reactions</a:t>
              </a: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55" name="Picture 54"/>
            <p:cNvPicPr>
              <a:picLocks noChangeAspect="1"/>
            </p:cNvPicPr>
            <p:nvPr/>
          </p:nvPicPr>
          <p:blipFill rotWithShape="1">
            <a:blip r:embed="rId8"/>
            <a:srcRect l="76119" t="11626" r="1468" b="11012"/>
            <a:stretch/>
          </p:blipFill>
          <p:spPr>
            <a:xfrm>
              <a:off x="2623930" y="2007704"/>
              <a:ext cx="924340" cy="854766"/>
            </a:xfrm>
            <a:prstGeom prst="rect">
              <a:avLst/>
            </a:prstGeom>
            <a:ln>
              <a:noFill/>
            </a:ln>
            <a:effectLst>
              <a:softEdge rad="112500"/>
            </a:effectLst>
          </p:spPr>
        </p:pic>
      </p:grpSp>
    </p:spTree>
    <p:extLst>
      <p:ext uri="{BB962C8B-B14F-4D97-AF65-F5344CB8AC3E}">
        <p14:creationId xmlns:p14="http://schemas.microsoft.com/office/powerpoint/2010/main" val="388520888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childTnLst>
                          </p:cTn>
                        </p:par>
                        <p:par>
                          <p:cTn id="8" fill="hold">
                            <p:stCondLst>
                              <p:cond delay="500"/>
                            </p:stCondLst>
                            <p:childTnLst>
                              <p:par>
                                <p:cTn id="9" presetID="17" presetClass="entr" presetSubtype="8"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p:cTn id="11" dur="500" fill="hold"/>
                                        <p:tgtEl>
                                          <p:spTgt spid="57"/>
                                        </p:tgtEl>
                                        <p:attrNameLst>
                                          <p:attrName>ppt_x</p:attrName>
                                        </p:attrNameLst>
                                      </p:cBhvr>
                                      <p:tavLst>
                                        <p:tav tm="0">
                                          <p:val>
                                            <p:strVal val="#ppt_x-#ppt_w/2"/>
                                          </p:val>
                                        </p:tav>
                                        <p:tav tm="100000">
                                          <p:val>
                                            <p:strVal val="#ppt_x"/>
                                          </p:val>
                                        </p:tav>
                                      </p:tavLst>
                                    </p:anim>
                                    <p:anim calcmode="lin" valueType="num">
                                      <p:cBhvr>
                                        <p:cTn id="12" dur="500" fill="hold"/>
                                        <p:tgtEl>
                                          <p:spTgt spid="57"/>
                                        </p:tgtEl>
                                        <p:attrNameLst>
                                          <p:attrName>ppt_y</p:attrName>
                                        </p:attrNameLst>
                                      </p:cBhvr>
                                      <p:tavLst>
                                        <p:tav tm="0">
                                          <p:val>
                                            <p:strVal val="#ppt_y"/>
                                          </p:val>
                                        </p:tav>
                                        <p:tav tm="100000">
                                          <p:val>
                                            <p:strVal val="#ppt_y"/>
                                          </p:val>
                                        </p:tav>
                                      </p:tavLst>
                                    </p:anim>
                                    <p:anim calcmode="lin" valueType="num">
                                      <p:cBhvr>
                                        <p:cTn id="13" dur="500" fill="hold"/>
                                        <p:tgtEl>
                                          <p:spTgt spid="57"/>
                                        </p:tgtEl>
                                        <p:attrNameLst>
                                          <p:attrName>ppt_w</p:attrName>
                                        </p:attrNameLst>
                                      </p:cBhvr>
                                      <p:tavLst>
                                        <p:tav tm="0">
                                          <p:val>
                                            <p:fltVal val="0"/>
                                          </p:val>
                                        </p:tav>
                                        <p:tav tm="100000">
                                          <p:val>
                                            <p:strVal val="#ppt_w"/>
                                          </p:val>
                                        </p:tav>
                                      </p:tavLst>
                                    </p:anim>
                                    <p:anim calcmode="lin" valueType="num">
                                      <p:cBhvr>
                                        <p:cTn id="14" dur="500" fill="hold"/>
                                        <p:tgtEl>
                                          <p:spTgt spid="57"/>
                                        </p:tgtEl>
                                        <p:attrNameLst>
                                          <p:attrName>ppt_h</p:attrName>
                                        </p:attrNameLst>
                                      </p:cBhvr>
                                      <p:tavLst>
                                        <p:tav tm="0">
                                          <p:val>
                                            <p:strVal val="#ppt_h"/>
                                          </p:val>
                                        </p:tav>
                                        <p:tav tm="100000">
                                          <p:val>
                                            <p:strVal val="#ppt_h"/>
                                          </p:val>
                                        </p:tav>
                                      </p:tavLst>
                                    </p:anim>
                                  </p:childTnLst>
                                </p:cTn>
                              </p:par>
                            </p:childTnLst>
                          </p:cTn>
                        </p:par>
                        <p:par>
                          <p:cTn id="15" fill="hold">
                            <p:stCondLst>
                              <p:cond delay="1000"/>
                            </p:stCondLst>
                            <p:childTnLst>
                              <p:par>
                                <p:cTn id="16" presetID="17" presetClass="entr" presetSubtype="8" fill="hold" nodeType="afterEffect">
                                  <p:stCondLst>
                                    <p:cond delay="0"/>
                                  </p:stCondLst>
                                  <p:childTnLst>
                                    <p:set>
                                      <p:cBhvr>
                                        <p:cTn id="17" dur="1" fill="hold">
                                          <p:stCondLst>
                                            <p:cond delay="0"/>
                                          </p:stCondLst>
                                        </p:cTn>
                                        <p:tgtEl>
                                          <p:spTgt spid="58"/>
                                        </p:tgtEl>
                                        <p:attrNameLst>
                                          <p:attrName>style.visibility</p:attrName>
                                        </p:attrNameLst>
                                      </p:cBhvr>
                                      <p:to>
                                        <p:strVal val="visible"/>
                                      </p:to>
                                    </p:set>
                                    <p:anim calcmode="lin" valueType="num">
                                      <p:cBhvr>
                                        <p:cTn id="18" dur="500" fill="hold"/>
                                        <p:tgtEl>
                                          <p:spTgt spid="58"/>
                                        </p:tgtEl>
                                        <p:attrNameLst>
                                          <p:attrName>ppt_x</p:attrName>
                                        </p:attrNameLst>
                                      </p:cBhvr>
                                      <p:tavLst>
                                        <p:tav tm="0">
                                          <p:val>
                                            <p:strVal val="#ppt_x-#ppt_w/2"/>
                                          </p:val>
                                        </p:tav>
                                        <p:tav tm="100000">
                                          <p:val>
                                            <p:strVal val="#ppt_x"/>
                                          </p:val>
                                        </p:tav>
                                      </p:tavLst>
                                    </p:anim>
                                    <p:anim calcmode="lin" valueType="num">
                                      <p:cBhvr>
                                        <p:cTn id="19" dur="500" fill="hold"/>
                                        <p:tgtEl>
                                          <p:spTgt spid="58"/>
                                        </p:tgtEl>
                                        <p:attrNameLst>
                                          <p:attrName>ppt_y</p:attrName>
                                        </p:attrNameLst>
                                      </p:cBhvr>
                                      <p:tavLst>
                                        <p:tav tm="0">
                                          <p:val>
                                            <p:strVal val="#ppt_y"/>
                                          </p:val>
                                        </p:tav>
                                        <p:tav tm="100000">
                                          <p:val>
                                            <p:strVal val="#ppt_y"/>
                                          </p:val>
                                        </p:tav>
                                      </p:tavLst>
                                    </p:anim>
                                    <p:anim calcmode="lin" valueType="num">
                                      <p:cBhvr>
                                        <p:cTn id="20" dur="500" fill="hold"/>
                                        <p:tgtEl>
                                          <p:spTgt spid="58"/>
                                        </p:tgtEl>
                                        <p:attrNameLst>
                                          <p:attrName>ppt_w</p:attrName>
                                        </p:attrNameLst>
                                      </p:cBhvr>
                                      <p:tavLst>
                                        <p:tav tm="0">
                                          <p:val>
                                            <p:fltVal val="0"/>
                                          </p:val>
                                        </p:tav>
                                        <p:tav tm="100000">
                                          <p:val>
                                            <p:strVal val="#ppt_w"/>
                                          </p:val>
                                        </p:tav>
                                      </p:tavLst>
                                    </p:anim>
                                    <p:anim calcmode="lin" valueType="num">
                                      <p:cBhvr>
                                        <p:cTn id="21" dur="500" fill="hold"/>
                                        <p:tgtEl>
                                          <p:spTgt spid="58"/>
                                        </p:tgtEl>
                                        <p:attrNameLst>
                                          <p:attrName>ppt_h</p:attrName>
                                        </p:attrNameLst>
                                      </p:cBhvr>
                                      <p:tavLst>
                                        <p:tav tm="0">
                                          <p:val>
                                            <p:strVal val="#ppt_h"/>
                                          </p:val>
                                        </p:tav>
                                        <p:tav tm="100000">
                                          <p:val>
                                            <p:strVal val="#ppt_h"/>
                                          </p:val>
                                        </p:tav>
                                      </p:tavLst>
                                    </p:anim>
                                  </p:childTnLst>
                                </p:cTn>
                              </p:par>
                            </p:childTnLst>
                          </p:cTn>
                        </p:par>
                        <p:par>
                          <p:cTn id="22" fill="hold">
                            <p:stCondLst>
                              <p:cond delay="1500"/>
                            </p:stCondLst>
                            <p:childTnLst>
                              <p:par>
                                <p:cTn id="23" presetID="17" presetClass="entr" presetSubtype="8"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 calcmode="lin" valueType="num">
                                      <p:cBhvr>
                                        <p:cTn id="25" dur="500" fill="hold"/>
                                        <p:tgtEl>
                                          <p:spTgt spid="59"/>
                                        </p:tgtEl>
                                        <p:attrNameLst>
                                          <p:attrName>ppt_x</p:attrName>
                                        </p:attrNameLst>
                                      </p:cBhvr>
                                      <p:tavLst>
                                        <p:tav tm="0">
                                          <p:val>
                                            <p:strVal val="#ppt_x-#ppt_w/2"/>
                                          </p:val>
                                        </p:tav>
                                        <p:tav tm="100000">
                                          <p:val>
                                            <p:strVal val="#ppt_x"/>
                                          </p:val>
                                        </p:tav>
                                      </p:tavLst>
                                    </p:anim>
                                    <p:anim calcmode="lin" valueType="num">
                                      <p:cBhvr>
                                        <p:cTn id="26" dur="500" fill="hold"/>
                                        <p:tgtEl>
                                          <p:spTgt spid="59"/>
                                        </p:tgtEl>
                                        <p:attrNameLst>
                                          <p:attrName>ppt_y</p:attrName>
                                        </p:attrNameLst>
                                      </p:cBhvr>
                                      <p:tavLst>
                                        <p:tav tm="0">
                                          <p:val>
                                            <p:strVal val="#ppt_y"/>
                                          </p:val>
                                        </p:tav>
                                        <p:tav tm="100000">
                                          <p:val>
                                            <p:strVal val="#ppt_y"/>
                                          </p:val>
                                        </p:tav>
                                      </p:tavLst>
                                    </p:anim>
                                    <p:anim calcmode="lin" valueType="num">
                                      <p:cBhvr>
                                        <p:cTn id="27" dur="500" fill="hold"/>
                                        <p:tgtEl>
                                          <p:spTgt spid="59"/>
                                        </p:tgtEl>
                                        <p:attrNameLst>
                                          <p:attrName>ppt_w</p:attrName>
                                        </p:attrNameLst>
                                      </p:cBhvr>
                                      <p:tavLst>
                                        <p:tav tm="0">
                                          <p:val>
                                            <p:fltVal val="0"/>
                                          </p:val>
                                        </p:tav>
                                        <p:tav tm="100000">
                                          <p:val>
                                            <p:strVal val="#ppt_w"/>
                                          </p:val>
                                        </p:tav>
                                      </p:tavLst>
                                    </p:anim>
                                    <p:anim calcmode="lin" valueType="num">
                                      <p:cBhvr>
                                        <p:cTn id="28" dur="500" fill="hold"/>
                                        <p:tgtEl>
                                          <p:spTgt spid="59"/>
                                        </p:tgtEl>
                                        <p:attrNameLst>
                                          <p:attrName>ppt_h</p:attrName>
                                        </p:attrNameLst>
                                      </p:cBhvr>
                                      <p:tavLst>
                                        <p:tav tm="0">
                                          <p:val>
                                            <p:strVal val="#ppt_h"/>
                                          </p:val>
                                        </p:tav>
                                        <p:tav tm="100000">
                                          <p:val>
                                            <p:strVal val="#ppt_h"/>
                                          </p:val>
                                        </p:tav>
                                      </p:tavLst>
                                    </p:anim>
                                  </p:childTnLst>
                                </p:cTn>
                              </p:par>
                            </p:childTnLst>
                          </p:cTn>
                        </p:par>
                        <p:par>
                          <p:cTn id="29" fill="hold">
                            <p:stCondLst>
                              <p:cond delay="2000"/>
                            </p:stCondLst>
                            <p:childTnLst>
                              <p:par>
                                <p:cTn id="30" presetID="17" presetClass="entr" presetSubtype="2" fill="hold" nodeType="afterEffect">
                                  <p:stCondLst>
                                    <p:cond delay="0"/>
                                  </p:stCondLst>
                                  <p:childTnLst>
                                    <p:set>
                                      <p:cBhvr>
                                        <p:cTn id="31" dur="1" fill="hold">
                                          <p:stCondLst>
                                            <p:cond delay="0"/>
                                          </p:stCondLst>
                                        </p:cTn>
                                        <p:tgtEl>
                                          <p:spTgt spid="53"/>
                                        </p:tgtEl>
                                        <p:attrNameLst>
                                          <p:attrName>style.visibility</p:attrName>
                                        </p:attrNameLst>
                                      </p:cBhvr>
                                      <p:to>
                                        <p:strVal val="visible"/>
                                      </p:to>
                                    </p:set>
                                    <p:anim calcmode="lin" valueType="num">
                                      <p:cBhvr>
                                        <p:cTn id="32" dur="500" fill="hold"/>
                                        <p:tgtEl>
                                          <p:spTgt spid="53"/>
                                        </p:tgtEl>
                                        <p:attrNameLst>
                                          <p:attrName>ppt_x</p:attrName>
                                        </p:attrNameLst>
                                      </p:cBhvr>
                                      <p:tavLst>
                                        <p:tav tm="0">
                                          <p:val>
                                            <p:strVal val="#ppt_x+#ppt_w/2"/>
                                          </p:val>
                                        </p:tav>
                                        <p:tav tm="100000">
                                          <p:val>
                                            <p:strVal val="#ppt_x"/>
                                          </p:val>
                                        </p:tav>
                                      </p:tavLst>
                                    </p:anim>
                                    <p:anim calcmode="lin" valueType="num">
                                      <p:cBhvr>
                                        <p:cTn id="33" dur="500" fill="hold"/>
                                        <p:tgtEl>
                                          <p:spTgt spid="53"/>
                                        </p:tgtEl>
                                        <p:attrNameLst>
                                          <p:attrName>ppt_y</p:attrName>
                                        </p:attrNameLst>
                                      </p:cBhvr>
                                      <p:tavLst>
                                        <p:tav tm="0">
                                          <p:val>
                                            <p:strVal val="#ppt_y"/>
                                          </p:val>
                                        </p:tav>
                                        <p:tav tm="100000">
                                          <p:val>
                                            <p:strVal val="#ppt_y"/>
                                          </p:val>
                                        </p:tav>
                                      </p:tavLst>
                                    </p:anim>
                                    <p:anim calcmode="lin" valueType="num">
                                      <p:cBhvr>
                                        <p:cTn id="34" dur="500" fill="hold"/>
                                        <p:tgtEl>
                                          <p:spTgt spid="53"/>
                                        </p:tgtEl>
                                        <p:attrNameLst>
                                          <p:attrName>ppt_w</p:attrName>
                                        </p:attrNameLst>
                                      </p:cBhvr>
                                      <p:tavLst>
                                        <p:tav tm="0">
                                          <p:val>
                                            <p:fltVal val="0"/>
                                          </p:val>
                                        </p:tav>
                                        <p:tav tm="100000">
                                          <p:val>
                                            <p:strVal val="#ppt_w"/>
                                          </p:val>
                                        </p:tav>
                                      </p:tavLst>
                                    </p:anim>
                                    <p:anim calcmode="lin" valueType="num">
                                      <p:cBhvr>
                                        <p:cTn id="35" dur="500" fill="hold"/>
                                        <p:tgtEl>
                                          <p:spTgt spid="53"/>
                                        </p:tgtEl>
                                        <p:attrNameLst>
                                          <p:attrName>ppt_h</p:attrName>
                                        </p:attrNameLst>
                                      </p:cBhvr>
                                      <p:tavLst>
                                        <p:tav tm="0">
                                          <p:val>
                                            <p:strVal val="#ppt_h"/>
                                          </p:val>
                                        </p:tav>
                                        <p:tav tm="100000">
                                          <p:val>
                                            <p:strVal val="#ppt_h"/>
                                          </p:val>
                                        </p:tav>
                                      </p:tavLst>
                                    </p:anim>
                                  </p:childTnLst>
                                </p:cTn>
                              </p:par>
                            </p:childTnLst>
                          </p:cTn>
                        </p:par>
                        <p:par>
                          <p:cTn id="36" fill="hold">
                            <p:stCondLst>
                              <p:cond delay="2500"/>
                            </p:stCondLst>
                            <p:childTnLst>
                              <p:par>
                                <p:cTn id="37" presetID="17" presetClass="entr" presetSubtype="2" fill="hold" nodeType="afterEffect">
                                  <p:stCondLst>
                                    <p:cond delay="0"/>
                                  </p:stCondLst>
                                  <p:childTnLst>
                                    <p:set>
                                      <p:cBhvr>
                                        <p:cTn id="38" dur="1" fill="hold">
                                          <p:stCondLst>
                                            <p:cond delay="0"/>
                                          </p:stCondLst>
                                        </p:cTn>
                                        <p:tgtEl>
                                          <p:spTgt spid="56"/>
                                        </p:tgtEl>
                                        <p:attrNameLst>
                                          <p:attrName>style.visibility</p:attrName>
                                        </p:attrNameLst>
                                      </p:cBhvr>
                                      <p:to>
                                        <p:strVal val="visible"/>
                                      </p:to>
                                    </p:set>
                                    <p:anim calcmode="lin" valueType="num">
                                      <p:cBhvr>
                                        <p:cTn id="39" dur="500" fill="hold"/>
                                        <p:tgtEl>
                                          <p:spTgt spid="56"/>
                                        </p:tgtEl>
                                        <p:attrNameLst>
                                          <p:attrName>ppt_x</p:attrName>
                                        </p:attrNameLst>
                                      </p:cBhvr>
                                      <p:tavLst>
                                        <p:tav tm="0">
                                          <p:val>
                                            <p:strVal val="#ppt_x+#ppt_w/2"/>
                                          </p:val>
                                        </p:tav>
                                        <p:tav tm="100000">
                                          <p:val>
                                            <p:strVal val="#ppt_x"/>
                                          </p:val>
                                        </p:tav>
                                      </p:tavLst>
                                    </p:anim>
                                    <p:anim calcmode="lin" valueType="num">
                                      <p:cBhvr>
                                        <p:cTn id="40" dur="500" fill="hold"/>
                                        <p:tgtEl>
                                          <p:spTgt spid="56"/>
                                        </p:tgtEl>
                                        <p:attrNameLst>
                                          <p:attrName>ppt_y</p:attrName>
                                        </p:attrNameLst>
                                      </p:cBhvr>
                                      <p:tavLst>
                                        <p:tav tm="0">
                                          <p:val>
                                            <p:strVal val="#ppt_y"/>
                                          </p:val>
                                        </p:tav>
                                        <p:tav tm="100000">
                                          <p:val>
                                            <p:strVal val="#ppt_y"/>
                                          </p:val>
                                        </p:tav>
                                      </p:tavLst>
                                    </p:anim>
                                    <p:anim calcmode="lin" valueType="num">
                                      <p:cBhvr>
                                        <p:cTn id="41" dur="500" fill="hold"/>
                                        <p:tgtEl>
                                          <p:spTgt spid="56"/>
                                        </p:tgtEl>
                                        <p:attrNameLst>
                                          <p:attrName>ppt_w</p:attrName>
                                        </p:attrNameLst>
                                      </p:cBhvr>
                                      <p:tavLst>
                                        <p:tav tm="0">
                                          <p:val>
                                            <p:fltVal val="0"/>
                                          </p:val>
                                        </p:tav>
                                        <p:tav tm="100000">
                                          <p:val>
                                            <p:strVal val="#ppt_w"/>
                                          </p:val>
                                        </p:tav>
                                      </p:tavLst>
                                    </p:anim>
                                    <p:anim calcmode="lin" valueType="num">
                                      <p:cBhvr>
                                        <p:cTn id="42" dur="500" fill="hold"/>
                                        <p:tgtEl>
                                          <p:spTgt spid="5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rgbClr val="9ACD32"/>
            </a:gs>
            <a:gs pos="1000">
              <a:srgbClr val="228B22"/>
            </a:gs>
            <a:gs pos="100000">
              <a:srgbClr val="F0FFF0"/>
            </a:gs>
          </a:gsLst>
          <a:lin ang="2700000" scaled="1"/>
          <a:tileRect/>
        </a:gradFill>
        <a:effectLst/>
      </p:bgPr>
    </p:bg>
    <p:spTree>
      <p:nvGrpSpPr>
        <p:cNvPr id="1" name=""/>
        <p:cNvGrpSpPr/>
        <p:nvPr/>
      </p:nvGrpSpPr>
      <p:grpSpPr>
        <a:xfrm>
          <a:off x="0" y="0"/>
          <a:ext cx="0" cy="0"/>
          <a:chOff x="0" y="0"/>
          <a:chExt cx="0" cy="0"/>
        </a:xfrm>
      </p:grpSpPr>
      <p:sp>
        <p:nvSpPr>
          <p:cNvPr id="4" name="TextBox 3"/>
          <p:cNvSpPr txBox="1"/>
          <p:nvPr/>
        </p:nvSpPr>
        <p:spPr>
          <a:xfrm>
            <a:off x="1376221" y="1398903"/>
            <a:ext cx="9669101" cy="4621778"/>
          </a:xfrm>
          <a:prstGeom prst="rect">
            <a:avLst/>
          </a:prstGeom>
          <a:noFill/>
        </p:spPr>
        <p:txBody>
          <a:bodyPr wrap="square" rtlCol="0">
            <a:spAutoFit/>
          </a:bodyPr>
          <a:lstStyle/>
          <a:p>
            <a:pPr algn="just">
              <a:lnSpc>
                <a:spcPct val="150000"/>
              </a:lnSpc>
              <a:spcAft>
                <a:spcPts val="800"/>
              </a:spcAft>
              <a:tabLst>
                <a:tab pos="2598420" algn="l"/>
              </a:tabLst>
            </a:pPr>
            <a:r>
              <a:rPr lang="en-US" b="1" dirty="0">
                <a:latin typeface="Times New Roman" panose="02020603050405020304" pitchFamily="18" charset="0"/>
                <a:ea typeface="Calibri" panose="020F0502020204030204" pitchFamily="34" charset="0"/>
                <a:cs typeface="Times New Roman" panose="02020603050405020304" pitchFamily="18" charset="0"/>
              </a:rPr>
              <a:t>AIM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tabLst>
                <a:tab pos="2598420" algn="l"/>
              </a:tabLst>
            </a:pPr>
            <a:r>
              <a:rPr lang="en-US" dirty="0">
                <a:latin typeface="Times New Roman" panose="02020603050405020304" pitchFamily="18" charset="0"/>
                <a:ea typeface="Calibri" panose="020F0502020204030204" pitchFamily="34" charset="0"/>
                <a:cs typeface="Times New Roman" panose="02020603050405020304" pitchFamily="18" charset="0"/>
              </a:rPr>
              <a:t>T</a:t>
            </a:r>
            <a:r>
              <a:rPr lang="en-US" dirty="0" smtClean="0">
                <a:latin typeface="Times New Roman" panose="02020603050405020304" pitchFamily="18" charset="0"/>
                <a:ea typeface="Calibri" panose="020F0502020204030204" pitchFamily="34" charset="0"/>
                <a:cs typeface="Times New Roman" panose="02020603050405020304" pitchFamily="18" charset="0"/>
              </a:rPr>
              <a:t>o </a:t>
            </a:r>
            <a:r>
              <a:rPr lang="en-US" dirty="0">
                <a:latin typeface="Times New Roman" panose="02020603050405020304" pitchFamily="18" charset="0"/>
                <a:ea typeface="Calibri" panose="020F0502020204030204" pitchFamily="34" charset="0"/>
                <a:cs typeface="Times New Roman" panose="02020603050405020304" pitchFamily="18" charset="0"/>
              </a:rPr>
              <a:t>evaluate the effectiveness of dandelion tea as detoxifying agent.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b="1" dirty="0" smtClean="0">
                <a:latin typeface="Times New Roman" panose="02020603050405020304" pitchFamily="18" charset="0"/>
                <a:ea typeface="Calibri" panose="020F0502020204030204" pitchFamily="34" charset="0"/>
                <a:cs typeface="Times New Roman" panose="02020603050405020304" pitchFamily="18" charset="0"/>
              </a:rPr>
              <a:t>OBJECTIVE </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  To achieve the above mention aim following objectives is set these are as follows.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Collection, authentication, identification of crude drugs for herbal detoxifying tea.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Preparation </a:t>
            </a:r>
            <a:r>
              <a:rPr lang="en-US" dirty="0" smtClean="0">
                <a:latin typeface="Times New Roman" panose="02020603050405020304" pitchFamily="18" charset="0"/>
                <a:ea typeface="Calibri" panose="020F0502020204030204" pitchFamily="34" charset="0"/>
                <a:cs typeface="Times New Roman" panose="02020603050405020304" pitchFamily="18" charset="0"/>
              </a:rPr>
              <a:t>of </a:t>
            </a:r>
            <a:r>
              <a:rPr lang="en-US" dirty="0">
                <a:latin typeface="Times New Roman" panose="02020603050405020304" pitchFamily="18" charset="0"/>
                <a:ea typeface="Calibri" panose="020F0502020204030204" pitchFamily="34" charset="0"/>
                <a:cs typeface="Times New Roman" panose="02020603050405020304" pitchFamily="18" charset="0"/>
              </a:rPr>
              <a:t>tea and its evaluation for secondary metabolites such as alkaloids, flavonoids, </a:t>
            </a:r>
            <a:r>
              <a:rPr lang="en-US" dirty="0" smtClean="0">
                <a:latin typeface="Times New Roman" panose="02020603050405020304" pitchFamily="18" charset="0"/>
                <a:ea typeface="Calibri" panose="020F0502020204030204" pitchFamily="34" charset="0"/>
                <a:cs typeface="Times New Roman" panose="02020603050405020304" pitchFamily="18" charset="0"/>
              </a:rPr>
              <a:t>tannins </a:t>
            </a:r>
            <a:r>
              <a:rPr lang="en-US" dirty="0">
                <a:latin typeface="Times New Roman" panose="02020603050405020304" pitchFamily="18" charset="0"/>
                <a:ea typeface="Calibri" panose="020F0502020204030204" pitchFamily="34" charset="0"/>
                <a:cs typeface="Times New Roman" panose="02020603050405020304" pitchFamily="18" charset="0"/>
              </a:rPr>
              <a:t>by qualitative phytochemical analysis.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Evaluation </a:t>
            </a:r>
            <a:r>
              <a:rPr lang="en-US" dirty="0" smtClean="0">
                <a:latin typeface="Times New Roman" panose="02020603050405020304" pitchFamily="18" charset="0"/>
                <a:ea typeface="Calibri" panose="020F0502020204030204" pitchFamily="34" charset="0"/>
                <a:cs typeface="Times New Roman" panose="02020603050405020304" pitchFamily="18" charset="0"/>
              </a:rPr>
              <a:t>of </a:t>
            </a:r>
            <a:r>
              <a:rPr lang="en-US" dirty="0">
                <a:latin typeface="Times New Roman" panose="02020603050405020304" pitchFamily="18" charset="0"/>
                <a:ea typeface="Calibri" panose="020F0502020204030204" pitchFamily="34" charset="0"/>
                <a:cs typeface="Times New Roman" panose="02020603050405020304" pitchFamily="18" charset="0"/>
              </a:rPr>
              <a:t>tea for anti-oxidant activity, anti-microbial activity, anti-inflammatory activity and heavy metal chelation test.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2" name="TextBox 1"/>
          <p:cNvSpPr txBox="1"/>
          <p:nvPr/>
        </p:nvSpPr>
        <p:spPr>
          <a:xfrm>
            <a:off x="3311091" y="532977"/>
            <a:ext cx="5601903" cy="584775"/>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AIMS AND OBJECTIVES</a:t>
            </a:r>
            <a:endParaRPr lang="en-US" sz="3200" b="1" dirty="0">
              <a:latin typeface="Times New Roman" panose="02020603050405020304" pitchFamily="18" charset="0"/>
              <a:cs typeface="Times New Roman" panose="02020603050405020304" pitchFamily="18" charset="0"/>
            </a:endParaRPr>
          </a:p>
        </p:txBody>
      </p:sp>
      <p:sp>
        <p:nvSpPr>
          <p:cNvPr id="6" name="Oval 5"/>
          <p:cNvSpPr/>
          <p:nvPr/>
        </p:nvSpPr>
        <p:spPr>
          <a:xfrm>
            <a:off x="5237649" y="245275"/>
            <a:ext cx="6954351" cy="6282525"/>
          </a:xfrm>
          <a:prstGeom prst="ellipse">
            <a:avLst/>
          </a:prstGeom>
          <a:blipFill dpi="0" rotWithShape="1">
            <a:blip r:embed="rId2">
              <a:alphaModFix amt="29000"/>
            </a:blip>
            <a:srcRect/>
            <a:stretch>
              <a:fillRect l="-7000" t="-1000" r="-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603706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750"/>
                                        <p:tgtEl>
                                          <p:spTgt spid="6"/>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750"/>
                                        <p:tgtEl>
                                          <p:spTgt spid="2"/>
                                        </p:tgtEl>
                                      </p:cBhvr>
                                    </p:animEffect>
                                    <p:anim calcmode="lin" valueType="num">
                                      <p:cBhvr>
                                        <p:cTn id="11" dur="750" fill="hold"/>
                                        <p:tgtEl>
                                          <p:spTgt spid="2"/>
                                        </p:tgtEl>
                                        <p:attrNameLst>
                                          <p:attrName>ppt_x</p:attrName>
                                        </p:attrNameLst>
                                      </p:cBhvr>
                                      <p:tavLst>
                                        <p:tav tm="0">
                                          <p:val>
                                            <p:strVal val="#ppt_x"/>
                                          </p:val>
                                        </p:tav>
                                        <p:tav tm="100000">
                                          <p:val>
                                            <p:strVal val="#ppt_x"/>
                                          </p:val>
                                        </p:tav>
                                      </p:tavLst>
                                    </p:anim>
                                    <p:anim calcmode="lin" valueType="num">
                                      <p:cBhvr>
                                        <p:cTn id="12" dur="750" fill="hold"/>
                                        <p:tgtEl>
                                          <p:spTgt spid="2"/>
                                        </p:tgtEl>
                                        <p:attrNameLst>
                                          <p:attrName>ppt_y</p:attrName>
                                        </p:attrNameLst>
                                      </p:cBhvr>
                                      <p:tavLst>
                                        <p:tav tm="0">
                                          <p:val>
                                            <p:strVal val="#ppt_y-.1"/>
                                          </p:val>
                                        </p:tav>
                                        <p:tav tm="100000">
                                          <p:val>
                                            <p:strVal val="#ppt_y"/>
                                          </p:val>
                                        </p:tav>
                                      </p:tavLst>
                                    </p:anim>
                                  </p:childTnLst>
                                </p:cTn>
                              </p:par>
                            </p:childTnLst>
                          </p:cTn>
                        </p:par>
                        <p:par>
                          <p:cTn id="13" fill="hold">
                            <p:stCondLst>
                              <p:cond delay="750"/>
                            </p:stCondLst>
                            <p:childTnLst>
                              <p:par>
                                <p:cTn id="14" presetID="47"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750"/>
                                        <p:tgtEl>
                                          <p:spTgt spid="4"/>
                                        </p:tgtEl>
                                      </p:cBhvr>
                                    </p:animEffect>
                                    <p:anim calcmode="lin" valueType="num">
                                      <p:cBhvr>
                                        <p:cTn id="17" dur="750" fill="hold"/>
                                        <p:tgtEl>
                                          <p:spTgt spid="4"/>
                                        </p:tgtEl>
                                        <p:attrNameLst>
                                          <p:attrName>ppt_x</p:attrName>
                                        </p:attrNameLst>
                                      </p:cBhvr>
                                      <p:tavLst>
                                        <p:tav tm="0">
                                          <p:val>
                                            <p:strVal val="#ppt_x"/>
                                          </p:val>
                                        </p:tav>
                                        <p:tav tm="100000">
                                          <p:val>
                                            <p:strVal val="#ppt_x"/>
                                          </p:val>
                                        </p:tav>
                                      </p:tavLst>
                                    </p:anim>
                                    <p:anim calcmode="lin" valueType="num">
                                      <p:cBhvr>
                                        <p:cTn id="18"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5684</TotalTime>
  <Words>2197</Words>
  <Application>Microsoft Office PowerPoint</Application>
  <PresentationFormat>Widescreen</PresentationFormat>
  <Paragraphs>378</Paragraphs>
  <Slides>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Bahnschrift SemiBold</vt:lpstr>
      <vt:lpstr>Calibri</vt:lpstr>
      <vt:lpstr>Calibri Light</vt:lpstr>
      <vt:lpstr>Georgia</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256</cp:revision>
  <dcterms:created xsi:type="dcterms:W3CDTF">2024-11-21T10:53:28Z</dcterms:created>
  <dcterms:modified xsi:type="dcterms:W3CDTF">2025-01-14T14:50:58Z</dcterms:modified>
</cp:coreProperties>
</file>